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2"/>
  </p:sldMasterIdLst>
  <p:notesMasterIdLst>
    <p:notesMasterId r:id="rId9"/>
  </p:notesMasterIdLst>
  <p:handoutMasterIdLst>
    <p:handoutMasterId r:id="rId10"/>
  </p:handoutMasterIdLst>
  <p:sldIdLst>
    <p:sldId id="257" r:id="rId3"/>
    <p:sldId id="256" r:id="rId4"/>
    <p:sldId id="258" r:id="rId5"/>
    <p:sldId id="259" r:id="rId6"/>
    <p:sldId id="260" r:id="rId7"/>
    <p:sldId id="261" r:id="rId8"/>
  </p:sldIdLst>
  <p:sldSz cx="10058400" cy="7772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ртем Конукоев" initials="АК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2C2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72" y="10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F96A5-B40C-4591-A94D-05A85DE82A47}" type="datetimeFigureOut">
              <a:rPr lang="ru-RU" smtClean="0"/>
              <a:pPr/>
              <a:t>19.07.2019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55127-CA2D-4BC4-8CFE-F19148CDF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FC828-8F12-4CF0-9AF3-FA4FDDB6EB28}" type="datetimeFigureOut">
              <a:rPr lang="ru-RU" smtClean="0"/>
              <a:pPr/>
              <a:t>19.07.2019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B6C3F-CB80-4F8D-9D19-17AA7E3C7BE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руж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57200" y="457199"/>
            <a:ext cx="2377440" cy="6583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777240" y="665530"/>
            <a:ext cx="1737360" cy="151741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777240" y="2302840"/>
            <a:ext cx="1737360" cy="44179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800"/>
              </a:spcBef>
              <a:buNone/>
              <a:defRPr sz="1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7178040"/>
            <a:ext cx="23774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24700" y="7086600"/>
            <a:ext cx="246888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12"/>
          </p:nvPr>
        </p:nvSpPr>
        <p:spPr>
          <a:xfrm>
            <a:off x="7124700" y="457200"/>
            <a:ext cx="2468880" cy="176346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Рисунок 21"/>
          <p:cNvSpPr>
            <a:spLocks noGrp="1"/>
          </p:cNvSpPr>
          <p:nvPr>
            <p:ph type="pic" sz="quarter" idx="13"/>
          </p:nvPr>
        </p:nvSpPr>
        <p:spPr>
          <a:xfrm>
            <a:off x="7124700" y="2740819"/>
            <a:ext cx="2468563" cy="420862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4" name="Текст 9"/>
          <p:cNvSpPr>
            <a:spLocks noGrp="1"/>
          </p:cNvSpPr>
          <p:nvPr>
            <p:ph type="body" sz="quarter" idx="14"/>
          </p:nvPr>
        </p:nvSpPr>
        <p:spPr>
          <a:xfrm>
            <a:off x="7124700" y="2266383"/>
            <a:ext cx="2468880" cy="34600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800" b="0">
                <a:solidFill>
                  <a:schemeClr val="accent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Текст 9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64089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00000"/>
              </a:lnSpc>
              <a:spcBef>
                <a:spcPts val="1100"/>
              </a:spcBef>
              <a:buNone/>
              <a:defRPr sz="9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9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27" name="Текст 9"/>
          <p:cNvSpPr>
            <a:spLocks noGrp="1"/>
          </p:cNvSpPr>
          <p:nvPr>
            <p:ph type="body" sz="quarter" idx="16" hasCustomPrompt="1"/>
          </p:nvPr>
        </p:nvSpPr>
        <p:spPr>
          <a:xfrm rot="16200000">
            <a:off x="281333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28" name="Текст 9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298577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00000"/>
              </a:lnSpc>
              <a:spcBef>
                <a:spcPts val="110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9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29" name="Текст 9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628146" y="2873971"/>
            <a:ext cx="2577959" cy="793647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90000"/>
              </a:lnSpc>
              <a:spcBef>
                <a:spcPts val="0"/>
              </a:spcBef>
              <a:buNone/>
              <a:defRPr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[Имя получателя]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[Адрес]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32" name="Прямоугольник 31"/>
          <p:cNvSpPr/>
          <p:nvPr/>
        </p:nvSpPr>
        <p:spPr>
          <a:xfrm rot="16200000">
            <a:off x="3291840" y="457200"/>
            <a:ext cx="685800" cy="6858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lnSpc>
                <a:spcPct val="125000"/>
              </a:lnSpc>
              <a:buNone/>
            </a:pP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МЕСТО</a:t>
            </a:r>
            <a:b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ДЛЯ</a:t>
            </a:r>
            <a:b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МАРКИ </a:t>
            </a:r>
          </a:p>
        </p:txBody>
      </p:sp>
      <p:sp>
        <p:nvSpPr>
          <p:cNvPr id="33" name="Инструкции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288">
          <p15:clr>
            <a:srgbClr val="FBAE40"/>
          </p15:clr>
        </p15:guide>
        <p15:guide id="4" pos="6048">
          <p15:clr>
            <a:srgbClr val="FBAE40"/>
          </p15:clr>
        </p15:guide>
        <p15:guide id="5" pos="2064">
          <p15:clr>
            <a:srgbClr val="A4A3A4"/>
          </p15:clr>
        </p15:guide>
        <p15:guide id="6" pos="420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314607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5572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717804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Рисунок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20"/>
          </p:nvPr>
        </p:nvSpPr>
        <p:spPr>
          <a:xfrm>
            <a:off x="457199" y="4549821"/>
            <a:ext cx="2834640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57598" y="457199"/>
            <a:ext cx="2834643" cy="2606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Текст 9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14000"/>
              </a:lnSpc>
              <a:spcBef>
                <a:spcPts val="90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5" name="Текст 9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42523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6" name="Текст 9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7" name="Текст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5122740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38" name="Текст 9"/>
          <p:cNvSpPr>
            <a:spLocks noGrp="1"/>
          </p:cNvSpPr>
          <p:nvPr>
            <p:ph type="body" sz="quarter" idx="26"/>
          </p:nvPr>
        </p:nvSpPr>
        <p:spPr>
          <a:xfrm>
            <a:off x="7028349" y="548640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9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9"/>
          <p:cNvSpPr>
            <a:spLocks noGrp="1"/>
          </p:cNvSpPr>
          <p:nvPr>
            <p:ph type="body" sz="quarter" idx="28"/>
          </p:nvPr>
        </p:nvSpPr>
        <p:spPr>
          <a:xfrm>
            <a:off x="7028349" y="2056588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9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387880"/>
            <a:ext cx="2572852" cy="386663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43" name="Текст 9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700813"/>
          </a:xfrm>
        </p:spPr>
        <p:txBody>
          <a:bodyPr lIns="0" tIns="0" rIns="0" bIns="0" anchor="t">
            <a:noAutofit/>
          </a:bodyPr>
          <a:lstStyle>
            <a:lvl1pPr marL="137160" indent="-13716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4" name="Инструкции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  <p:sp>
        <p:nvSpPr>
          <p:cNvPr id="45" name="Текст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83055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46" name="Текст 9"/>
          <p:cNvSpPr>
            <a:spLocks noGrp="1"/>
          </p:cNvSpPr>
          <p:nvPr>
            <p:ph type="body" sz="quarter" idx="33" hasCustomPrompt="1"/>
          </p:nvPr>
        </p:nvSpPr>
        <p:spPr>
          <a:xfrm>
            <a:off x="7028349" y="397524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47" name="Текст 9"/>
          <p:cNvSpPr>
            <a:spLocks noGrp="1"/>
          </p:cNvSpPr>
          <p:nvPr>
            <p:ph type="body" sz="quarter" idx="34" hasCustomPrompt="1"/>
          </p:nvPr>
        </p:nvSpPr>
        <p:spPr>
          <a:xfrm>
            <a:off x="7028349" y="4110404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48" name="Текст 9"/>
          <p:cNvSpPr>
            <a:spLocks noGrp="1"/>
          </p:cNvSpPr>
          <p:nvPr>
            <p:ph type="body" sz="quarter" idx="35" hasCustomPrompt="1"/>
          </p:nvPr>
        </p:nvSpPr>
        <p:spPr>
          <a:xfrm>
            <a:off x="7028349" y="4321766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[Телефон]</a:t>
            </a:r>
          </a:p>
        </p:txBody>
      </p:sp>
      <p:sp>
        <p:nvSpPr>
          <p:cNvPr id="49" name="Текст 9"/>
          <p:cNvSpPr>
            <a:spLocks noGrp="1"/>
          </p:cNvSpPr>
          <p:nvPr>
            <p:ph type="body" sz="quarter" idx="36" hasCustomPrompt="1"/>
          </p:nvPr>
        </p:nvSpPr>
        <p:spPr>
          <a:xfrm>
            <a:off x="7028349" y="446645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[Электронный адрес]</a:t>
            </a:r>
          </a:p>
        </p:txBody>
      </p:sp>
      <p:sp>
        <p:nvSpPr>
          <p:cNvPr id="50" name="Текст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67688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 baseline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[Веб-адрес]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7E35-61C9-471C-870E-2CE47EA24035}" type="datetimeFigureOut">
              <a:rPr lang="ru-RU" smtClean="0"/>
              <a:pPr/>
              <a:t>19.07.2019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F4B525C0190432CC6C374D3D94E732C51E6B6C70867B0C06525C2ACB9DBB36EBD5437D7R5n4O" TargetMode="External"/><Relationship Id="rId2" Type="http://schemas.openxmlformats.org/officeDocument/2006/relationships/hyperlink" Target="consultantplus://offline/ref=AF4B525C0190432CC6C374D3D94E732C51E6B6C70867B0C06525C2ACB9DBB36EBD5437D554F09E10R9n2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3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1" r="20671"/>
          <a:stretch>
            <a:fillRect/>
          </a:stretch>
        </p:blipFill>
        <p:spPr>
          <a:xfrm>
            <a:off x="7126664" y="2722095"/>
            <a:ext cx="2571435" cy="4617612"/>
          </a:xfrm>
        </p:spPr>
      </p:pic>
      <p:sp>
        <p:nvSpPr>
          <p:cNvPr id="16" name="TextBox 15"/>
          <p:cNvSpPr txBox="1"/>
          <p:nvPr/>
        </p:nvSpPr>
        <p:spPr>
          <a:xfrm>
            <a:off x="7354667" y="5194118"/>
            <a:ext cx="2214924" cy="12003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749808">
              <a:spcBef>
                <a:spcPts val="720"/>
              </a:spcBef>
            </a:pPr>
            <a:r>
              <a:rPr lang="ru-RU" b="1" dirty="0">
                <a:cs typeface="Times New Roman" panose="02020603050405020304" pitchFamily="18" charset="0"/>
              </a:rPr>
              <a:t>Защита прав потребителей </a:t>
            </a:r>
            <a:r>
              <a:rPr lang="ru-RU" b="1" dirty="0" smtClean="0">
                <a:cs typeface="Times New Roman" panose="02020603050405020304" pitchFamily="18" charset="0"/>
              </a:rPr>
              <a:t>медицинских </a:t>
            </a:r>
            <a:r>
              <a:rPr lang="ru-RU" b="1" dirty="0">
                <a:cs typeface="Times New Roman" panose="02020603050405020304" pitchFamily="18" charset="0"/>
              </a:rPr>
              <a:t>услуг</a:t>
            </a: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761" y="-15651"/>
            <a:ext cx="820378" cy="73861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  <a:softEdge rad="31750"/>
          </a:effectLst>
        </p:spPr>
      </p:pic>
      <p:sp>
        <p:nvSpPr>
          <p:cNvPr id="17" name="Rectangle 2">
            <a:extLst>
              <a:ext uri="{FF2B5EF4-FFF2-40B4-BE49-F238E27FC236}">
                <a16:creationId xmlns:a16="http://schemas.microsoft.com/office/drawing/2014/main" id="{CD141A02-F04A-467F-BCA1-E7B2A40A47D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699817" y="7464623"/>
            <a:ext cx="3361792" cy="307777"/>
          </a:xfrm>
          <a:prstGeom prst="rect">
            <a:avLst/>
          </a:prstGeom>
          <a:solidFill>
            <a:sysClr val="window" lastClr="FFFFFF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ДЛЯ ПРОДАЖИ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0" y="0"/>
            <a:ext cx="3167406" cy="830997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потребителей в МФЦ городов и районов Ростовской области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827257"/>
            <a:ext cx="3176833" cy="69249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Обращаем внимание, что в настоящее время Вы можете получить консультацию по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защиты прав потребителей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режиме прямой видеосвязи через МФЦ городов и районов Ростовской области.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Ростове-на-Дону консультирование потребителей в МФЦ осуществляется по адресам: ул. Большая Садовая, 55;  ул. Большая Садовая, 83; ул. Тульская, 2; пр. Стачки, 46; пр. Коммунистический, 32/3; ул. Казахская, 107; ул. 3-я Линия, 4; пр. Королева, 9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консультирования можно будет также подать жалобу по факту нарушения законодательства в сфере защиты прав потребителей или заявление об оказании правовой помощи в подготовке проекта претензии к продавцу (исполнителю), искового заявления в суд.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Онлайн-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МФЦ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специалистами отдела защиты прав потребителей Управления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Ростовской области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вторникам каждого месяца с 10:00 до 17:00. В случае, когда вторник выпадает на праздничный день, сеанс видеосвязи проводится в ближайший рабочий день Управления, следующий после праздничного дня. Запись на консультацию в режиме видеосвязи осуществляется сотрудниками МФЦ при предъявлении паспорта, не менее чем за сутки до даты консультирования.</a:t>
            </a:r>
          </a:p>
          <a:p>
            <a:pPr algn="ctr">
              <a:buClr>
                <a:srgbClr val="2F82BB"/>
              </a:buClr>
              <a:defRPr/>
            </a:pPr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2F82BB"/>
              </a:buClr>
              <a:defRPr/>
            </a:pPr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2F82BB"/>
              </a:buClr>
              <a:defRPr/>
            </a:pPr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67405" y="16880"/>
            <a:ext cx="3532413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бесплатной правовой помощи потребителям</a:t>
            </a: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80528" y="732011"/>
            <a:ext cx="3419291" cy="660180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УПРАВЛЕНИЕ </a:t>
            </a: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ФЕДЕРАЛЬНОЙ СЛУЖБЫ ПО НАДЗОРУ В СФЕРЕ ЗАЩИТЫ ПРАВ ПОТРЕБИТЕЛЕЙ И БЛАГОПОЛУЧИЯ ЧЕЛОВЕКА ПО РОСТОВСКОЙ </a:t>
            </a:r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ОБЛАСТИ</a:t>
            </a:r>
          </a:p>
          <a:p>
            <a:pPr algn="just"/>
            <a:endParaRPr lang="ru-RU" sz="1050" b="1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Консультирование </a:t>
            </a:r>
            <a:r>
              <a:rPr lang="ru-RU" sz="1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личном приеме</a:t>
            </a:r>
            <a:r>
              <a:rPr lang="en-US" sz="1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Ростов-на-Дону, ул. Селиванова, д.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вторник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четверг с 09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Консультирование в </a:t>
            </a:r>
            <a:r>
              <a:rPr lang="ru-RU" sz="1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телефонном режиме </a:t>
            </a: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/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(863)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282-82-64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вторник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четверг с 09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 до 14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just">
              <a:spcBef>
                <a:spcPts val="0"/>
              </a:spcBef>
              <a:buNone/>
            </a:pP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БЮДЖЕТНОЕ УЧРЕЖДЕНИЕ ЗДРАВООХРАНЕНИЯ</a:t>
            </a: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ГИГЕНЫ И ЭПИДЕМИОЛОГИИ В РОСТОВСКОЙ </a:t>
            </a:r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Консультирование при личном приеме</a:t>
            </a:r>
            <a:r>
              <a:rPr lang="en-US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г. Ростов-на-Дону, пр. Космонавтов, д. 29 </a:t>
            </a: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понедельник, среда, пятница с 09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 в телефонном режиме </a:t>
            </a: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(863)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235-19-00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понедельник, среда, пятница с 09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до 14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«ВИРТУАЛЬНАЯ ПРИЕМНАЯ» </a:t>
            </a:r>
          </a:p>
          <a:p>
            <a:pPr marL="271463" algn="ctr"/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Задать вопрос потребители могут через «виртуальную приемную»</a:t>
            </a:r>
          </a:p>
          <a:p>
            <a:pPr marL="271463" algn="ctr"/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сайте </a:t>
            </a:r>
            <a:r>
              <a:rPr lang="en-US" sz="10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http://zpp.rospotrebnadzor.ru</a:t>
            </a:r>
            <a:endParaRPr lang="ru-RU" sz="105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just">
              <a:spcBef>
                <a:spcPts val="0"/>
              </a:spcBef>
              <a:buFont typeface="Arial" pitchFamily="34" charset="0"/>
              <a:buNone/>
            </a:pPr>
            <a:endParaRPr lang="ru-RU" sz="105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ЕДИНОГО КОНСУЛЬТАЦИОННОГО ЦЕНТРА РОСПОТРЕБНАДЗОРА</a:t>
            </a: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8-800-555-49-43</a:t>
            </a:r>
          </a:p>
          <a:p>
            <a:pPr algn="ctr"/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(ежедневно, круглосуточно)</a:t>
            </a:r>
            <a:endParaRPr lang="ru-RU" sz="105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just">
              <a:spcBef>
                <a:spcPts val="0"/>
              </a:spcBef>
              <a:buNone/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00375" y="7536820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Ростов-на-Дону </a:t>
            </a:r>
            <a:r>
              <a:rPr lang="ru-RU" sz="1200" dirty="0" smtClean="0"/>
              <a:t>2019г</a:t>
            </a:r>
            <a:r>
              <a:rPr lang="ru-RU" sz="1200" dirty="0"/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99818" y="815686"/>
            <a:ext cx="34192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УПРАВЛЕНИЕ </a:t>
            </a: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ФЕДЕРАЛЬНОЙ СЛУЖБЫ ПО НАДЗОРУ В СФЕРЕ ЗАЩИТЫ ПРАВ ПОТРЕБИТЕЛЕЙ И БЛАГОПОЛУЧИЯ ЧЕЛОВЕКА ПО РОСТОВСКОЙ ОБЛАСТИ</a:t>
            </a:r>
          </a:p>
          <a:p>
            <a:pPr marL="271463" indent="0" algn="just">
              <a:spcBef>
                <a:spcPts val="0"/>
              </a:spcBef>
              <a:buNone/>
            </a:pP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БЮДЖЕТНОЕ УЧРЕЖДЕНИЕ ЗДРАВООХРАНЕНИЯ</a:t>
            </a: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ГИГЕНЫ И ЭПИДЕМИОЛОГИИ В РОСТОВСКОЙ ОБЛАСТИ»</a:t>
            </a:r>
          </a:p>
          <a:p>
            <a:pPr marL="271463" indent="0" algn="just">
              <a:spcBef>
                <a:spcPts val="0"/>
              </a:spcBef>
              <a:buNone/>
            </a:pPr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3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-8" y="0"/>
            <a:ext cx="3390896" cy="246221"/>
          </a:xfrm>
          <a:prstGeom prst="rect">
            <a:avLst/>
          </a:prstGeom>
          <a:solidFill>
            <a:srgbClr val="00B0F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Информация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8" y="261574"/>
            <a:ext cx="3390850" cy="75159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обязан предоставить посредством размещения на сайте медицинской организации в информационно-телекоммуникационной сети "Интернет", а также на информационных стендах (стойках) медицинской организации информацию, содержащую следующие сведения:</a:t>
            </a:r>
          </a:p>
          <a:p>
            <a:pPr algn="just"/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для юридического лица - наименование и фирменное наименование (если имеется);</a:t>
            </a:r>
          </a:p>
          <a:p>
            <a:pPr algn="just"/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индивидуального предпринимателя - фамилия, имя и отчество (если имеется);</a:t>
            </a:r>
          </a:p>
          <a:p>
            <a:pPr algn="just"/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адрес места нахождения юридического лица, данные документа, подтверждающего факт внесения сведений о юридическом лице в Единый государственный реестр юридических лиц, с указанием органа, осуществившего государственную регистрацию;</a:t>
            </a:r>
          </a:p>
          <a:p>
            <a:pPr algn="just"/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адрес места жительства и адрес места осуществления медицинской деятельности индивидуального предпринимателя, данные документа, подтверждающего факт внесения сведений об индивидуальном предпринимателе в Единый государственный реестр индивидуальных предпринимателей, с указанием органа, осуществившего государственную регистрацию;</a:t>
            </a:r>
          </a:p>
          <a:p>
            <a:pPr algn="just"/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 лицензии на осуществление медицинской деятельности (номер и дата регистрации, перечень работ (услуг), составляющих медицинскую деятельность медицинской организации в соответствии с лицензией, наименование, адрес места нахождения и телефон выдавшего ее лицензирующего органа);</a:t>
            </a:r>
          </a:p>
          <a:p>
            <a:pPr algn="just"/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перечень платных медицинских услуг с указанием цен в рублях, сведения об условиях, порядке, форме предоставления медицинских услуг и порядке их оплаты;</a:t>
            </a:r>
          </a:p>
          <a:p>
            <a:pPr algn="just"/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порядок и условия предоставления медицинской помощи в соответствии с программой и территориальной программой;</a:t>
            </a:r>
          </a:p>
          <a:p>
            <a:pPr algn="just"/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 медицинских работниках, участвующих в предоставлении платных медицинских услуг, об уровне их профессионального образования и квалификации;</a:t>
            </a:r>
          </a:p>
          <a:p>
            <a:pPr algn="just"/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режим работы медицинской организации, график работы медицинских работников, участвующих в предоставлении платных медицинских услуг;</a:t>
            </a:r>
          </a:p>
          <a:p>
            <a:pPr algn="just"/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адреса и телефоны органа исполнительной власти субъекта Российской Федерации в сфере охраны здоровья граждан, территориального органа Федеральной службы по надзору в сфере здравоохранения и территориального органа Федеральной службы по надзору в сфере защиты прав потребителей и благополучия человека.</a:t>
            </a:r>
          </a:p>
          <a:p>
            <a:pPr algn="just"/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Информация, размещенная на информационных стендах (стойках), должна быть доступна неограниченному кругу лиц в течение всего рабочего времени медицинской организации, предоставляющей платные медицинские услуги. Информационные стенды (стойки) располагаются в доступном для посетителей месте и оформляются таким образом, чтобы можно было свободно ознакомиться с размещенной на них информацией.</a:t>
            </a:r>
          </a:p>
          <a:p>
            <a:pPr algn="just"/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предоставляет для ознакомления по требованию потребителя и (или) заказчика:</a:t>
            </a:r>
          </a:p>
          <a:p>
            <a:pPr algn="just"/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копию учредительного документа медицинской организации - юридического лица, положение о ее филиале (отделении, другом территориально обособленном структурном подразделении), </a:t>
            </a:r>
            <a:r>
              <a:rPr lang="ru-RU" sz="72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участвующем</a:t>
            </a:r>
            <a:r>
              <a:rPr lang="ru-RU" sz="72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предоставлении платных медицинских услуг, либо копию свидетельства о государственной регистрации физического лица в качестве индивидуального предпринимателя;</a:t>
            </a:r>
          </a:p>
          <a:p>
            <a:pPr algn="just"/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копию лицензии на осуществление медицинской деятельности с приложением перечня работ (услуг), составляющих медицинскую деятельность медицинской организации в соответствии с лицензией.</a:t>
            </a:r>
          </a:p>
          <a:p>
            <a:pPr algn="just"/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заключении договора по требованию потребителя и (или) заказчика им должна предоставляться в доступной форме информация о платных медицинских услугах, содержащая следующие сведения</a:t>
            </a:r>
            <a:r>
              <a:rPr lang="ru-RU" sz="7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порядки оказания медицинской помощи и стандарты медицинской помощи, применяемые при предоставлении платных медицинских услуг</a:t>
            </a:r>
            <a:r>
              <a:rPr lang="ru-RU" sz="7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72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порядки оказания медицинской помощи и стандарты медицинской помощи, применяемые при предоставлении платных медицинских услуг;</a:t>
            </a:r>
          </a:p>
          <a:p>
            <a:pPr algn="just"/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информация о конкретном медицинском работнике, предоставляющем соответствующую платную медицинскую услугу (его профессиональном образовании и квалификации);</a:t>
            </a:r>
          </a:p>
          <a:p>
            <a:pPr algn="just"/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информация о методах оказания медицинской помощи, связанных с ними рисках, возможных видах медицинского вмешательства, их последствиях и ожидаемых результатах оказания медицинской помощи;</a:t>
            </a:r>
          </a:p>
          <a:p>
            <a:pPr marL="171450" indent="-171450" algn="just">
              <a:buFontTx/>
              <a:buChar char="-"/>
            </a:pPr>
            <a:r>
              <a:rPr lang="ru-RU" sz="7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сведения, относящиеся к предмету договора</a:t>
            </a:r>
            <a:r>
              <a:rPr lang="ru-RU" sz="7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7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81764" y="0"/>
            <a:ext cx="3276636" cy="36625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безвозмездного устранения недостатков оказанной услуги;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соответствующего уменьшения цены оказанной услуги;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безвозмездного изготовления другой вещи из однородного материала такого же качества или повторного выполнения работы;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возмещения понесенных им расходов по устранению недостатков оказанной услуги своими силами или третьим лицом;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расторжения договора об оказании услуги и полного возмещения убытков, если в установленный указанным договором срок недостатки оказанной услуги исполнителем не устранены;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расторжения договора об оказании услуги 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им обнаружены существенные недостатки оказанной услуги или иные существенные отступления от условий договора;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полного возмещения убытков, причиненных ему в связи с недостатками оказанной услуги 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нарушения установленных сроков оказания услуги или назначенных потребителем новых сроков исполнитель уплачивает потребителю за каждый день (час, если срок определен в часах) просрочки неустойку (пени) в размере трех процентов цены оказания услуги а если цена оказания услуги договором об оказании услуг не определена – общей цены заказа.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Исполнитель, предоставивший материал для оказания услуги (выполнения работы), отвечает за его качество по правилам об ответственности продавца за товары ненадлежащего качества в соответствии с гражданским законодательством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Вред, причиненный жизни или здоровью пациента в результате предоставления некачественной платной медицинской услуги, подлежит возмещению исполнителем в соответствии с законодательством Российской Федерации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3390904" y="1020476"/>
            <a:ext cx="3390896" cy="246221"/>
          </a:xfrm>
          <a:prstGeom prst="rect">
            <a:avLst/>
          </a:prstGeom>
          <a:solidFill>
            <a:srgbClr val="00B0F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Требования к договору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90900" y="1282291"/>
            <a:ext cx="3390900" cy="52475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заключается потребителем (заказчиком) и исполнителем в письменной форме.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должен содержать: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об исполнителе: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наименование и фирменное наименование (если имеется) медицинской организации - юридического лица, адрес места нахождения, данные документа, подтверждающего факт внесения сведений о юридическом лице в Единый государственный реестр юридических лиц, с указанием органа, осуществившего государственную регистрацию;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фамилия, имя и отчество (если имеется) индивидуального предпринимателя, адрес места жительства и адрес места осуществления медицинской деятельности, данные документа, подтверждающего факт внесения сведений об индивидуальном предпринимателе в Единый государственный реестр индивидуальных предпринимателей, с указанием органа, осуществившего государственную регистрацию;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номер лицензии на осуществление медицинской деятельности, дата ее регистрации с указанием перечня работ (услуг), составляющих медицинскую деятельность медицинской организации в соответствии с лицензией, наименование, адрес места нахождения и телефон выдавшего ее лицензирующего органа;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фамилию, имя и отчество (если имеется), адрес места жительства и телефон потребителя (законного представителя потребителя);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фамилию, имя и отчество (если имеется), адрес места жительства и телефон заказчика - физического лица;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-наименование и адрес места нахождения заказчика - юридического лица;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перечень платных медицинских услуг, предоставляемых в соответствии с договором;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стоимость платных медицинских услуг, сроки и порядок их оплаты;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условия и сроки предоставления платных медицинских услуг;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должность, фамилию, имя, отчество (если имеется) лица, заключающего договор от имени исполнителя, и его подпись, фамилию, имя, отчество (если имеется) потребителя (заказчика) и его подпись. В случае если заказчик является юридическим лицом, указывается должность лица, заключающего договор от имени заказчика;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ответственность сторон за невыполнение условий договора;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порядок изменения и расторжения договора;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иные условия, определяемые по соглашению сторон.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составляется в 3 экземплярах, один из которых находится у исполнителя, второй - у заказчика, третий - у потребителя. В случае если договор заключается потребителем и исполнителем, он составляется в 2 экземплярах.</a:t>
            </a:r>
          </a:p>
          <a:p>
            <a:pPr algn="just"/>
            <a:endParaRPr lang="ru-RU" sz="700" dirty="0" smtClean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3390868" y="6318421"/>
            <a:ext cx="3390896" cy="246221"/>
          </a:xfrm>
          <a:prstGeom prst="rect">
            <a:avLst/>
          </a:prstGeom>
          <a:solidFill>
            <a:srgbClr val="00B0F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Ответственность исполнителя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0900" y="6577149"/>
            <a:ext cx="33909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Законом Российской Федерации от 07.02.1992 № 2300-1 «О защите прав потребителей» исполнитель несет ответственность: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 надлежащую информацию об оказываемой бытовой услуге, в том числе за причинение вреда жизни, здоровью и имуществу потребителя вследствие не предоставления ему полной и достоверной информации;</a:t>
            </a:r>
          </a:p>
          <a:p>
            <a:pPr marL="171450" indent="-171450" algn="just">
              <a:buFontTx/>
              <a:buChar char="-"/>
            </a:pP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услуги с недостатками, в том числе за нарушение требований к качеству услуги и ее безопасности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обнаружения недостатков оказанной услуги потребитель вправе по своему выбору потребовать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81800" y="3463588"/>
            <a:ext cx="3276600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урегулирования споров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1800" y="3678135"/>
            <a:ext cx="3276600" cy="419191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74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Урегулирование споров, возникающих между потребителями и исполнителями в сфере оказания бытовых услуг, осуществляется в порядке, предусмотренном Законом «О защите прав потребителей», Правилами бытового обслуживания населения.</a:t>
            </a:r>
            <a:endParaRPr lang="ru-RU" altLang="ru-RU" sz="7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74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формой выражения несогласия с деятельностью исполнителя по поводу выполнения условий заказа, качеством услуги является направление претензии в адрес исполнителя.</a:t>
            </a:r>
            <a:endParaRPr lang="ru-RU" altLang="ru-RU" sz="7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74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 обязан в сроки и в порядке, которые предусмотрены договором, с участием исполнителя осмотреть и принять выполненную работу (ее результат). При обнаружении отступлений от договора, ухудшающих результат работы, или иных недостатков в работе потребитель должен немедленно заявить об этом исполнителю. Недостатки должны быть описаны в акте, либо ином документе, удостоверяющем приемку.</a:t>
            </a:r>
            <a:endParaRPr lang="ru-RU" altLang="ru-RU" sz="7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74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обнаружении скрытых недостатков, которые не могли быть обнаружены при приемке (при обычном способе), в том числе и умышленно скрытые исполнителем, потребитель обязан известить об этом исполнителя в разумный срок по их обнаружению</a:t>
            </a:r>
            <a:r>
              <a:rPr lang="ru-RU" altLang="ru-RU" sz="74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ru-RU" sz="74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отклонения требований потребителя, изложенных им в претензии, дальнейшее разрешение спора происходит в судебном порядке путем обращения потребителя с соответствующим заявлением в судебные органы</a:t>
            </a:r>
            <a:r>
              <a:rPr lang="ru-RU" sz="7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74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74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Истец по своему выбору вправе предъявить иск:</a:t>
            </a:r>
            <a:endParaRPr lang="ru-RU" altLang="ru-RU" sz="7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74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по месту нахождения ответчика (если ответчиком является индивидуальный предприниматель, то по месту его жительства);</a:t>
            </a:r>
            <a:endParaRPr lang="ru-RU" altLang="ru-RU" sz="7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74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по месту жительства или пребывания истца;</a:t>
            </a:r>
            <a:endParaRPr lang="ru-RU" altLang="ru-RU" sz="7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74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по месту заключения или исполнения договора.</a:t>
            </a:r>
            <a:endParaRPr lang="ru-RU" altLang="ru-RU" sz="7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74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Иски о защите прав потребителей не облагаются государственной пошлиной.</a:t>
            </a:r>
            <a:endParaRPr lang="ru-RU" altLang="ru-RU" sz="7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74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Действующее законодательство требует обязательного соблюдения досудебного претензионного порядка разрешения спора.</a:t>
            </a:r>
            <a:endParaRPr lang="ru-RU" altLang="ru-RU" sz="7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74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Наряду с предъявлением в суд требования о возмещении причиненного нарушением исполнителем имущественного вреда и понесенных убытков потребитель вправе потребовать компенсации морального вреда, если действиями нарушителя ему были причинены физические или нравственные страдания</a:t>
            </a:r>
            <a:r>
              <a:rPr lang="ru-RU" altLang="ru-RU" sz="74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7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90900" y="-2984"/>
            <a:ext cx="3390792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Закон РФ «О защите прав потребителей»</a:t>
            </a:r>
          </a:p>
          <a:p>
            <a:pPr algn="ctr"/>
            <a:r>
              <a:rPr lang="ru-RU" sz="1000" b="1" dirty="0" smtClean="0"/>
              <a:t> </a:t>
            </a:r>
          </a:p>
          <a:p>
            <a:pPr algn="ctr"/>
            <a:r>
              <a:rPr lang="ru-RU" sz="1000" b="1" dirty="0" smtClean="0"/>
              <a:t>Постановление Правительства «Об утверждении Правил предоставления медицинскими организациями платных медицинских услуг» </a:t>
            </a:r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32183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054" y="-348"/>
            <a:ext cx="820378" cy="73861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  <a:softEdge rad="31750"/>
          </a:effectLst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3C8E13FE-8563-4CFE-BC2A-BAB13EC4740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47" r="13647"/>
          <a:stretch>
            <a:fillRect/>
          </a:stretch>
        </p:blipFill>
        <p:spPr>
          <a:xfrm>
            <a:off x="6667500" y="3470638"/>
            <a:ext cx="3390900" cy="3983712"/>
          </a:xfrm>
        </p:spPr>
      </p:pic>
      <p:sp>
        <p:nvSpPr>
          <p:cNvPr id="8" name="TextBox 7"/>
          <p:cNvSpPr txBox="1"/>
          <p:nvPr/>
        </p:nvSpPr>
        <p:spPr>
          <a:xfrm>
            <a:off x="6756935" y="2664752"/>
            <a:ext cx="3127524" cy="7386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749808"/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Защита прав потребителей</a:t>
            </a:r>
          </a:p>
          <a:p>
            <a:pPr algn="ctr" defTabSz="749808"/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 при продаже товаров дистанционным способом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CD141A02-F04A-467F-BCA1-E7B2A40A47D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670709" y="7464623"/>
            <a:ext cx="3390901" cy="307777"/>
          </a:xfrm>
          <a:prstGeom prst="rect">
            <a:avLst/>
          </a:prstGeom>
          <a:solidFill>
            <a:sysClr val="window" lastClr="FFFFFF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ДЛЯ ПРОДАЖИ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0" y="0"/>
            <a:ext cx="3276600" cy="830997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потребителей в МФЦ городов и районов Ростовской области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827257"/>
            <a:ext cx="3261050" cy="69249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Обращаем внимание, что в настоящее время Вы можете получить консультацию по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защиты прав потребителей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режиме прямой видеосвязи через МФЦ городов и районов Ростовской области.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Ростове-на-Дону консультирование потребителей в МФЦ осуществляется по адресам: ул. Большая Садовая, 55;  ул. Большая Садовая, 83; ул. Тульская, 2; пр. Стачки, 46; пр. Коммунистический, 32/3; ул. Казахская, 107; ул. 3-я Линия, 4; пр. Королева, 9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консультирования можно будет также подать жалобу по факту нарушения законодательства в сфере защиты прав потребителей или заявление об оказании правовой помощи в подготовке проекта претензии к продавцу (исполнителю), искового заявления в суд.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Онлайн-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МФЦ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специалистами отдела защиты прав потребителей Управления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Ростовской области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вторникам каждого месяца с 10:00 до 17:00. В случае, когда вторник выпадает на праздничный день, сеанс видеосвязи проводится в ближайший рабочий день Управления, следующий после праздничного дня. Запись на консультацию в режиме видеосвязи осуществляется сотрудниками МФЦ при предъявлении паспорта, не менее чем за сутки до даты консультирования.</a:t>
            </a:r>
          </a:p>
          <a:p>
            <a:pPr algn="ctr">
              <a:buClr>
                <a:srgbClr val="2F82BB"/>
              </a:buClr>
              <a:defRPr/>
            </a:pPr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2F82BB"/>
              </a:buClr>
              <a:defRPr/>
            </a:pPr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2F82BB"/>
              </a:buClr>
              <a:defRPr/>
            </a:pPr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76600" y="16880"/>
            <a:ext cx="33909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бесплатной правовой помощи потребителям</a:t>
            </a: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61050" y="773631"/>
            <a:ext cx="3362359" cy="678647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УПРАВЛЕНИЕ </a:t>
            </a: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ФЕДЕРАЛЬНОЙ СЛУЖБЫ ПО НАДЗОРУ В СФЕРЕ ЗАЩИТЫ ПРАВ ПОТРЕБИТЕЛЕЙ И БЛАГОПОЛУЧИЯ ЧЕЛОВЕКА ПО РОСТОВСКОЙ </a:t>
            </a:r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ОБЛАСТИ</a:t>
            </a:r>
          </a:p>
          <a:p>
            <a:pPr algn="just"/>
            <a:endParaRPr lang="ru-RU" sz="1050" b="1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Консультирование </a:t>
            </a:r>
            <a:r>
              <a:rPr lang="ru-RU" sz="1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личном приеме</a:t>
            </a:r>
            <a:r>
              <a:rPr lang="en-US" sz="1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Ростов-на-Дону, ул. Селиванова, д.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вторник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четверг с 09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Консультирование в </a:t>
            </a:r>
            <a:r>
              <a:rPr lang="ru-RU" sz="1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телефонном режиме </a:t>
            </a: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/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(863)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282-82-64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вторник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четверг с 09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 до 14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just">
              <a:spcBef>
                <a:spcPts val="0"/>
              </a:spcBef>
              <a:buNone/>
            </a:pP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БЮДЖЕТНОЕ УЧРЕЖДЕНИЕ ЗДРАВООХРАНЕНИЯ</a:t>
            </a: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ГИГЕНЫ И ЭПИДЕМИОЛОГИИ В РОСТОВСКОЙ </a:t>
            </a:r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Консультирование при личном приеме</a:t>
            </a:r>
            <a:r>
              <a:rPr lang="en-US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г. Ростов-на-Дону, пр. Космонавтов, д. 29 </a:t>
            </a: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понедельник, среда, пятница с 09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 в телефонном режиме </a:t>
            </a: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(863)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235-19-00</a:t>
            </a: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понедельник, среда, пятница с 09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до 14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«ВИРТУАЛЬНАЯ ПРИЕМНАЯ» </a:t>
            </a:r>
          </a:p>
          <a:p>
            <a:pPr marL="271463" algn="ctr"/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Задать вопрос потребители могут через «виртуальную приемную»</a:t>
            </a:r>
          </a:p>
          <a:p>
            <a:pPr marL="271463" algn="ctr"/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сайте </a:t>
            </a:r>
            <a:r>
              <a:rPr lang="en-US" sz="10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http://zpp.rospotrebnadzor.ru</a:t>
            </a:r>
            <a:endParaRPr lang="ru-RU" sz="105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just">
              <a:spcBef>
                <a:spcPts val="0"/>
              </a:spcBef>
              <a:buFont typeface="Arial" pitchFamily="34" charset="0"/>
              <a:buNone/>
            </a:pPr>
            <a:endParaRPr lang="ru-RU" sz="105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ЕДИНОГО КОНСУЛЬТАЦИОННОГО ЦЕНТРА РОСПОТРЕБНАДЗОРА</a:t>
            </a: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8-800-555-49-43</a:t>
            </a:r>
          </a:p>
          <a:p>
            <a:pPr algn="ctr"/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(ежедневно, круглосуточно)</a:t>
            </a:r>
            <a:endParaRPr lang="ru-RU" sz="105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just">
              <a:spcBef>
                <a:spcPts val="0"/>
              </a:spcBef>
              <a:buNone/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00375" y="7536820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Ростов-на-Дону </a:t>
            </a:r>
            <a:r>
              <a:rPr lang="ru-RU" sz="1200" dirty="0" smtClean="0"/>
              <a:t>2019г</a:t>
            </a:r>
            <a:r>
              <a:rPr lang="ru-RU" sz="1200" dirty="0"/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653304" y="633427"/>
            <a:ext cx="3405095" cy="2031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УПРАВЛЕНИЕ </a:t>
            </a: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ФЕДЕРАЛЬНОЙ СЛУЖБЫ ПО НАДЗОРУ В СФЕРЕ ЗАЩИТЫ ПРАВ ПОТРЕБИТЕЛЕЙ И БЛАГОПОЛУЧИЯ ЧЕЛОВЕКА ПО РОСТОВСКОЙ ОБЛАСТИ</a:t>
            </a:r>
          </a:p>
          <a:p>
            <a:pPr marL="271463" indent="0" algn="just">
              <a:spcBef>
                <a:spcPts val="0"/>
              </a:spcBef>
              <a:buNone/>
            </a:pP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БЮДЖЕТНОЕ УЧРЕЖДЕНИЕ ЗДРАВООХРАНЕНИЯ</a:t>
            </a: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ГИГЕНЫ И ЭПИДЕМИОЛОГИИ В РОСТОВСКОЙ ОБЛАСТИ»</a:t>
            </a:r>
          </a:p>
          <a:p>
            <a:pPr marL="271463" indent="0" algn="just">
              <a:spcBef>
                <a:spcPts val="0"/>
              </a:spcBef>
              <a:buNone/>
            </a:pPr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4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759484" y="936383"/>
            <a:ext cx="3357009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купли-продажи, предусматривающий обязанность потребителя предварительно оплатить товар, должен содержать условие о сроке передачи товара потребителю.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продавец, получивший сумму предварительной оплаты в определенном договором купли-продажи размере, не исполнил обязанность по передаче товара потребителю в установленный таким договором срок, потребитель по своему выбору вправе потребовать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 rot="10800000" flipV="1">
            <a:off x="0" y="111016"/>
            <a:ext cx="3358166" cy="50814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793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2019 года вступил в силу Федеральный закон от 29 июля 2018 года № 250-ФЗ «О внесении изменений в Закон Российской Федерации «О защите прав потребителей», расширяющий сферу правового регулирования отношений с участием потребителей за счет её распространения на деятельность тех хозяйствующих субъектов, которые получили законодательное определение «владелец </a:t>
            </a:r>
            <a:r>
              <a:rPr lang="ru-R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агрегатора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 о товарах (услугах) (владелец </a:t>
            </a:r>
            <a:r>
              <a:rPr lang="ru-R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агрегатора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направлен на защиту прав и интересов потребителей в их правоотношениях с теми профессиональными участниками потребительского рынка, которые, сформировали по сути новую нишу в сегменте электронной торговли (в виде интернет-платформ, агрегирующих информацию о товарах и услугах с целью их поиска, выбора, сравнения и приобретения). До принятия указанного закона какой-либо специальной ответственности перед потребителями в рамках законодательства о защите прав потребителей фактически не существовало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ввел понятие "владелец </a:t>
            </a:r>
            <a:r>
              <a:rPr lang="ru-R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агрегатора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 о товарах (услугах)", а также установил обязанность владельцев подобных сервисов предоставлять на своих сайтах потребителям информацию о себе и продавце (исполнителе), а также обо всех произошедших в такой информации изменениях. Продавцы, в свою очередь, теперь обязаны сообщать потребителю и </a:t>
            </a:r>
            <a:r>
              <a:rPr lang="ru-R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агрегатору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достоверную информацию о себе и также размещать ее на своих сайтах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на </a:t>
            </a:r>
            <a:r>
              <a:rPr lang="ru-R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агрегаторов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возлагается ответственность за убытки потребителя из-за недостоверных сведений о товаре либо продавце. При этом названы случаи освобождения </a:t>
            </a:r>
            <a:r>
              <a:rPr lang="ru-R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агрегатора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ответственности. Например, если </a:t>
            </a:r>
            <a:r>
              <a:rPr lang="ru-R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агрегатор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изменял информацию о товаре (услуге), то требование потребителя о возмещении ему убытков, причиненных продажей товара (или оказания услуги) на основе неполной или недостоверной информации должно быть адресовано напрямую продавцу (исполнителю услуги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kumimoji="0" lang="en-US" altLang="ru-RU" sz="8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теперь установлены случаи, в которых </a:t>
            </a:r>
            <a:r>
              <a:rPr lang="ru-R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агрегатор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требованию потребителя обязан вернуть сумму предварительной оплаты товара (услуги). В частности, это ситуации, когда товар не доставлен (услуга не оказана) в срок и потребитель в связи с этим направил продавцу (исполнителю) уведомление об отказе от них и сообщил об этом </a:t>
            </a:r>
            <a:r>
              <a:rPr lang="ru-R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агрегатору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возврате такой предоплаты может быть отказано потребителю, если продавец предоставит </a:t>
            </a:r>
            <a:r>
              <a:rPr lang="ru-R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агрегатору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подтверждение о передаче товара потребителю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 rot="10800000" flipV="1">
            <a:off x="6447875" y="7079201"/>
            <a:ext cx="3358166" cy="2494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793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800" dirty="0"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807366-45FE-43DB-A281-43291E096089}"/>
              </a:ext>
            </a:extLst>
          </p:cNvPr>
          <p:cNvSpPr txBox="1"/>
          <p:nvPr/>
        </p:nvSpPr>
        <p:spPr>
          <a:xfrm>
            <a:off x="13093" y="18617"/>
            <a:ext cx="3358166" cy="246221"/>
          </a:xfrm>
          <a:prstGeom prst="rect">
            <a:avLst/>
          </a:prstGeom>
          <a:solidFill>
            <a:srgbClr val="0070C0">
              <a:alpha val="88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знать! 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 rot="10800000" flipV="1">
            <a:off x="6931" y="5350774"/>
            <a:ext cx="3397186" cy="23422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793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 должен до заключения договора розничной купли-продажи (далее - договор) предоставить покупателю информацию об основных потребительских свойствах товара и адресе (месте нахождения) продавца, о месте изготовления товара, полном фирменном наименовании (наименовании) продавца, о цене и об условиях приобретения товара, о его доставке, сроке службы, сроке годности и гарантийном сроке, о порядке оплаты товара, а также о сроке, в течение которого действует предложение о заключении договора.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 в момент доставки товара обязан довести до сведения покупателя в письменной форме следующую информацию (для импортных товаров - на русском языке):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наименование технического регламента или иное обозначение, установленное законодательством Российской Федерации о техническом регулировании 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свидетельствующее об обязательном подтверждении соответствия товара;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об основных потребительских свойствах товара (работ, услуг), а в отношении продуктов питания - сведения о составе (в том числе наименование использованных в процессе изготовления продуктов </a:t>
            </a:r>
            <a:endParaRPr lang="ru-RU" sz="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 rot="10800000" flipV="1">
            <a:off x="6243034" y="5592932"/>
            <a:ext cx="3358166" cy="2494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793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800" dirty="0">
              <a:effectLst/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 rot="10800000" flipV="1">
            <a:off x="3408791" y="1132334"/>
            <a:ext cx="3389025" cy="665115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793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питания 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пищевых добавок, биологически активных добавок, информация о наличии в продуктах питания компонентов, полученных с применением генно-инженерно-модифицированных организмов), пищевой ценности, назначении, об условиях применения и хранения продуктов питания, о способах изготовления готовых блюд, весе (объеме), дате и месте изготовления и упаковки (расфасовки) продуктов питания, а также сведения о противопоказаниях для их применения при отдельных заболеваниях;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цена в рублях и условия приобретения товара (выполнения работ, оказания услуг);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 гарантийном сроке, если он установлен;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правила и условия эффективного и безопасного использования товаров;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 сроке службы или сроке годности товаров, а также сведения о необходимых действиях потребителя по истечении указанных сроков и возможных последствиях при невыполнении таких действий, если товары по истечении указанных сроков представляют опасность для жизни, здоровья и имущества покупателя или становятся непригодными для использования по назначению;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место нахождения (адрес), фирменное наименование (наименование) изготовителя (продавца), место нахождения (адрес) организации (организаций), уполномоченной изготовителем (продавцом) на принятие претензий от покупателей и производящей ремонт и техническое обслуживание товара, для импортного товара - наименование страны происхождения товара;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об обязательном подтверждении соответствия товаров (услуг) обязательным требованиям, обеспечивающим их безопасность для жизни, здоровья покупателя, окружающей среды и предотвращение причинения вреда имуществу покупателя в соответствии с законодательством Российской Федерации;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 правилах продажи товаров (выполнения работ, оказания услуг);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 конкретном лице, которое будет выполнять работу (оказывать услугу), и информация о нем, если это имеет значение исходя из характера работы (услуги);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информация об энергетической эффективности товаров, в отношении которых требование о наличии такой информации определено в соответствии с законодательством Российской Федерации об энергосбережении и о повышении энергетической эффективности.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приобретаемый покупателем товар был в употреблении или в нем устранялся недостаток (недостатки), покупателю должна быть предоставлена информация об этом.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товаре, включая условия его эксплуатации и правила хранения, доводится до покупателя путем размещения на товаре, на электронных носителях, прикладываемых к товару, в самом товаре (на электронной плате внутри товара в разделе меню), на таре, упаковке, ярлыке, этикетке, в технической документации или иным способом, установленным законодательством Российской Федерации.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обязательном подтверждении соответствия товаров представляются в порядке и способами, которые установлены законодательством Российской Федерации о техническом регулировании, и включают в себя сведения о номере документа, подтверждающего такое соответствие, о сроке его действия и об организации, его выдавшей.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807366-45FE-43DB-A281-43291E096089}"/>
              </a:ext>
            </a:extLst>
          </p:cNvPr>
          <p:cNvSpPr txBox="1"/>
          <p:nvPr/>
        </p:nvSpPr>
        <p:spPr>
          <a:xfrm>
            <a:off x="6931" y="5148532"/>
            <a:ext cx="3390641" cy="246221"/>
          </a:xfrm>
          <a:prstGeom prst="rect">
            <a:avLst/>
          </a:prstGeom>
          <a:solidFill>
            <a:srgbClr val="0070C0">
              <a:alpha val="88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807366-45FE-43DB-A281-43291E096089}"/>
              </a:ext>
            </a:extLst>
          </p:cNvPr>
          <p:cNvSpPr txBox="1"/>
          <p:nvPr/>
        </p:nvSpPr>
        <p:spPr>
          <a:xfrm>
            <a:off x="6791271" y="18617"/>
            <a:ext cx="3267130" cy="861774"/>
          </a:xfrm>
          <a:prstGeom prst="rect">
            <a:avLst/>
          </a:prstGeom>
          <a:solidFill>
            <a:srgbClr val="0070C0">
              <a:alpha val="88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НАРУШЕНИЕ СРОКОВ ПЕРЕДАЧИ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ТОВАРА</a:t>
            </a: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799689" y="1891950"/>
            <a:ext cx="3276600" cy="280076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передачи оплаченного товара в установленный им новый срок;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возврата суммы предварительной оплаты товара, не переданного продавцом.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потребитель вправе потребовать также полного возмещения убытков, причиненных ему вследствие нарушения установленного договором купли-продажи срока передачи предварительно оплаченного товара.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нарушения установленного договором купли-продажи срока передачи предварительно оплаченного товара потребителю продавец уплачивает ему за каждый день просрочки неустойку (пени) в размере половины процента суммы предварительной оплаты товара.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Неустойка (пени) взыскивается со дня, когда по договору купли-продажи передача товара потребителю должна была быть осуществлена, до дня передачи товара потребителю или до дня удовлетворения требования потребителя о возврате ему предварительно уплаченной им суммы.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взысканной потребителем неустойки (пени) не может превышать сумму предварительной оплаты товара.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потребителя о возврате уплаченной за товар суммы и о полном возмещении убытков подлежат удовлетворению продавцом в течение десяти дней со дня предъявления соответствующего требования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6807366-45FE-43DB-A281-43291E096089}"/>
              </a:ext>
            </a:extLst>
          </p:cNvPr>
          <p:cNvSpPr txBox="1"/>
          <p:nvPr/>
        </p:nvSpPr>
        <p:spPr>
          <a:xfrm>
            <a:off x="6768317" y="4683621"/>
            <a:ext cx="3290083" cy="246221"/>
          </a:xfrm>
          <a:prstGeom prst="rect">
            <a:avLst/>
          </a:prstGeom>
          <a:solidFill>
            <a:srgbClr val="0070C0">
              <a:alpha val="88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РАСТОРЖЕНИЯ ДОГОВОРА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791270" y="4984183"/>
            <a:ext cx="3276600" cy="280076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Покупатель вправе отказаться от товара в любое время до его передачи, а после передачи товара - в течение 7 дней.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информация о порядке и сроках возврата товара надлежащего качества не была предоставлена в письменной форме в момент доставки товара, покупатель вправе отказаться от товара в течение 3 месяцев с момента передачи товара.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товара надлежащего качества возможен в случае, если сохранены его товарный вид, потребительские свойства, а также документ, подтверждающий факт и условия покупки указанного товара. Отсутствие у покупателя указанного документа не лишает его возможности ссылаться на другие доказательства приобретения товара у данного продавца.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Покупатель не вправе отказаться от товара надлежащего качества, имеющего индивидуально-определенные свойства, если указанный товар может быть использован исключительно приобретающим его потребителем.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отказе покупателя от товара продавец должен возвратить ему сумму, уплаченную покупателем в соответствии с договором, за исключением расходов продавца на доставку от покупателя возвращенного товара, не позднее чем через 10 дней с даты предъявления покупателем соответствующего требования.</a:t>
            </a:r>
          </a:p>
          <a:p>
            <a:pPr algn="just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807366-45FE-43DB-A281-43291E096089}"/>
              </a:ext>
            </a:extLst>
          </p:cNvPr>
          <p:cNvSpPr txBox="1"/>
          <p:nvPr/>
        </p:nvSpPr>
        <p:spPr>
          <a:xfrm>
            <a:off x="3404118" y="18617"/>
            <a:ext cx="3355366" cy="1169551"/>
          </a:xfrm>
          <a:prstGeom prst="rect">
            <a:avLst/>
          </a:prstGeom>
          <a:solidFill>
            <a:srgbClr val="0070C0">
              <a:alpha val="88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РФ «О защите прав потребителей»</a:t>
            </a:r>
          </a:p>
          <a:p>
            <a:pPr algn="ctr"/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«Об утверждении Правил продажи товаров дистанционным способом»</a:t>
            </a: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3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276" y="7937"/>
            <a:ext cx="820378" cy="73861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  <a:softEdge rad="3175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EB43CB-D95B-434D-98BB-9971D21E3526}"/>
              </a:ext>
            </a:extLst>
          </p:cNvPr>
          <p:cNvSpPr txBox="1"/>
          <p:nvPr/>
        </p:nvSpPr>
        <p:spPr>
          <a:xfrm>
            <a:off x="7027552" y="2932240"/>
            <a:ext cx="2697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49808">
              <a:spcBef>
                <a:spcPts val="720"/>
              </a:spcBef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прав потребителей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продаже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 сложных товаров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8" descr="Картинки по запросу российский руб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CD141A02-F04A-467F-BCA1-E7B2A40A47D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681015" y="7469088"/>
            <a:ext cx="3390901" cy="307777"/>
          </a:xfrm>
          <a:prstGeom prst="rect">
            <a:avLst/>
          </a:prstGeom>
          <a:solidFill>
            <a:sysClr val="window" lastClr="FFFFFF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ДЛЯ ПРОДАЖИ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757" y="4510578"/>
            <a:ext cx="2857500" cy="2857500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0" y="0"/>
            <a:ext cx="3167406" cy="830997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потребителей в МФЦ городов и районов Ростовской области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" y="827257"/>
            <a:ext cx="3167406" cy="69249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Обращаем внимание, что в настоящее время Вы можете получить консультацию по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защиты прав потребителей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режиме прямой видеосвязи через МФЦ городов и районов Ростовской области.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Ростове-на-Дону консультирование потребителей в МФЦ осуществляется по адресам: ул. Большая Садовая, 55;  ул. Большая Садовая, 83; ул. Тульская, 2; пр. Стачки, 46; пр. Коммунистический, 32/3; ул. Казахская, 107; ул. 3-я Линия, 4; пр. Королева, 9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консультирования можно будет также подать жалобу по факту нарушения законодательства в сфере защиты прав потребителей или заявление об оказании правовой помощи в подготовке проекта претензии к продавцу (исполнителю), искового заявления в суд.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Онлайн-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МФЦ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специалистами отдела защиты прав потребителей Управления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Ростовской области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вторникам каждого месяца с 10:00 до 17:00. В случае, когда вторник выпадает на праздничный день, сеанс видеосвязи проводится в ближайший рабочий день Управления, следующий после праздничного дня. Запись на консультацию в режиме видеосвязи осуществляется сотрудниками МФЦ при предъявлении паспорта, не менее чем за сутки до даты консультирования.</a:t>
            </a:r>
          </a:p>
          <a:p>
            <a:pPr algn="ctr">
              <a:buClr>
                <a:srgbClr val="2F82BB"/>
              </a:buClr>
              <a:defRPr/>
            </a:pPr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2F82BB"/>
              </a:buClr>
              <a:defRPr/>
            </a:pPr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2F82BB"/>
              </a:buClr>
              <a:defRPr/>
            </a:pPr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67405" y="16880"/>
            <a:ext cx="3500095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бесплатной правовой помощи потребителям</a:t>
            </a: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67406" y="732011"/>
            <a:ext cx="3532413" cy="660180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УПРАВЛЕНИЕ </a:t>
            </a: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ФЕДЕРАЛЬНОЙ СЛУЖБЫ ПО НАДЗОРУ В СФЕРЕ ЗАЩИТЫ ПРАВ ПОТРЕБИТЕЛЕЙ И БЛАГОПОЛУЧИЯ ЧЕЛОВЕКА ПО РОСТОВСКОЙ </a:t>
            </a:r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ОБЛАСТИ</a:t>
            </a:r>
          </a:p>
          <a:p>
            <a:pPr algn="just"/>
            <a:endParaRPr lang="ru-RU" sz="1050" b="1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Консультирование </a:t>
            </a:r>
            <a:r>
              <a:rPr lang="ru-RU" sz="1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личном приеме</a:t>
            </a:r>
            <a:r>
              <a:rPr lang="en-US" sz="1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Ростов-на-Дону, ул. Селиванова, д.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вторник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четверг с 09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Консультирование в </a:t>
            </a:r>
            <a:r>
              <a:rPr lang="ru-RU" sz="1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телефонном режиме </a:t>
            </a: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/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(863)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282-82-64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вторник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четверг с 09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 до 14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just">
              <a:spcBef>
                <a:spcPts val="0"/>
              </a:spcBef>
              <a:buNone/>
            </a:pP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БЮДЖЕТНОЕ УЧРЕЖДЕНИЕ ЗДРАВООХРАНЕНИЯ</a:t>
            </a: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ГИГЕНЫ И ЭПИДЕМИОЛОГИИ В РОСТОВСКОЙ </a:t>
            </a:r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Консультирование при личном приеме</a:t>
            </a:r>
            <a:r>
              <a:rPr lang="en-US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г. Ростов-на-Дону, пр. Космонавтов, д. 29 </a:t>
            </a: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понедельник, среда, пятница с 09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Консультирование  в телефонном режиме </a:t>
            </a: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(863)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235-19-00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понеденик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среда, пятница с 09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до 14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«ВИРТУАЛЬНАЯ ПРИЕМНАЯ» </a:t>
            </a:r>
          </a:p>
          <a:p>
            <a:pPr marL="271463" algn="ctr"/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Задать вопрос потребители могут через «виртуальную приемную»</a:t>
            </a:r>
          </a:p>
          <a:p>
            <a:pPr marL="271463" algn="ctr"/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сайте </a:t>
            </a:r>
            <a:r>
              <a:rPr lang="en-US" sz="10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http://zpp.rospotrebnadzor.ru</a:t>
            </a:r>
            <a:endParaRPr lang="ru-RU" sz="105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just">
              <a:spcBef>
                <a:spcPts val="0"/>
              </a:spcBef>
              <a:buFont typeface="Arial" pitchFamily="34" charset="0"/>
              <a:buNone/>
            </a:pPr>
            <a:endParaRPr lang="ru-RU" sz="105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ЕДИНОГО КОНСУЛЬТАЦИОННОГО ЦЕНТРА РОСПОТРЕБНАДЗОРА</a:t>
            </a: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8-800-555-49-43</a:t>
            </a:r>
          </a:p>
          <a:p>
            <a:pPr algn="ctr"/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(ежедневно, круглосуточно)</a:t>
            </a:r>
            <a:endParaRPr lang="ru-RU" sz="105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just">
              <a:spcBef>
                <a:spcPts val="0"/>
              </a:spcBef>
              <a:buNone/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00375" y="7536820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Ростов-на-Дону </a:t>
            </a:r>
            <a:r>
              <a:rPr lang="ru-RU" sz="1200" dirty="0" smtClean="0"/>
              <a:t>2019г</a:t>
            </a:r>
            <a:r>
              <a:rPr lang="ru-RU" sz="1200" dirty="0"/>
              <a:t>.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6639109" y="831130"/>
            <a:ext cx="34192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УПРАВЛЕНИЕ </a:t>
            </a: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ФЕДЕРАЛЬНОЙ СЛУЖБЫ ПО НАДЗОРУ В СФЕРЕ ЗАЩИТЫ ПРАВ ПОТРЕБИТЕЛЕЙ И БЛАГОПОЛУЧИЯ ЧЕЛОВЕКА ПО РОСТОВСКОЙ ОБЛАСТИ</a:t>
            </a:r>
          </a:p>
          <a:p>
            <a:pPr marL="271463" indent="0" algn="just">
              <a:spcBef>
                <a:spcPts val="0"/>
              </a:spcBef>
              <a:buNone/>
            </a:pP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БЮДЖЕТНОЕ УЧРЕЖДЕНИЕ ЗДРАВООХРАНЕНИЯ</a:t>
            </a: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ГИГЕНЫ И ЭПИДЕМИОЛОГИИ В РОСТОВСКОЙ ОБЛАСТИ»</a:t>
            </a:r>
          </a:p>
          <a:p>
            <a:pPr marL="271463" indent="0" algn="just">
              <a:spcBef>
                <a:spcPts val="0"/>
              </a:spcBef>
              <a:buNone/>
            </a:pPr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60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2681" y="5632939"/>
            <a:ext cx="3378219" cy="21852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ст. 18 Закона РФ «О защите прав потребителей» потребитель 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обнаружения в товаре недостатков, если они не были оговорены продавцом, по своему выбору вправе: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потребовать замены на товар этой же марки (этих же модели и (или) артикула);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потребовать замены на такой же товар другой марки (модели, артикула) с соответствующим перерасчетом покупной цены;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потребовать соразмерного уменьшения покупной цены;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потребовать незамедлительного безвозмездного устранения недостатков товара или возмещения расходов на их исправление потребителем или третьим лицом;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отказаться от исполнения договора купли-продажи и потребовать возврата уплаченной за товар суммы. По требованию продавца и за его счет потребитель должен возвратить товар с недостатками.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потребитель вправе потребовать также полного возмещения убытков, причиненных ему вследствие продажи товара 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ненадлежащего качества. 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2BF4B29-CB7A-4E25-955A-A1C3BAB41726}"/>
              </a:ext>
            </a:extLst>
          </p:cNvPr>
          <p:cNvSpPr/>
          <p:nvPr/>
        </p:nvSpPr>
        <p:spPr>
          <a:xfrm>
            <a:off x="3399321" y="831625"/>
            <a:ext cx="3390373" cy="6986528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Убытки возмещаются в сроки, установленные законом для удовлетворения соответствующих требований потребителя. 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технически сложного товара потребитель в случае обнаружения в нем недостатков вправе отказаться от исполнения договора купли-продажи и потребовать возврата уплаченной за такой товар суммы либо предъявить требование о его замене на товар этой же марки (модели, артикула) или на такой же товар другой марки (модели, артикула) с соответствующим перерасчетом покупной цены в течение пятнадцати дней со дня передачи потребителю такого товара. По истечении этого срока указанные требования подлежат удовлетворению в одном из следующих случаев: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обнаружение существенного недостатка товара;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установленных настоящим Законом сроков устранения недостатков товара;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использования товара в течение каждого года гарантийного срока в совокупности более чем тридцать дней вследствие неоднократного устранения его различных недостатков.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установленных законом сроков для устранения недостатка.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использования товара в течение каждого года гарантийного срока в совокупности более чем тридцать дней вследствие неоднократного устранения его различных недостатков. Продавец (изготовитель), уполномоченная организация или уполномоченный индивидуальный предприниматель, импортер обязаны принять товар ненадлежащего качества у потребителя и в случае необходимости провести проверку качества товара.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 вправе участвовать в проверке качества товара. Под недостатком товара понимается его несоответствие: 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обязательным требованиям, предусмотренным законом либо в установленном им порядке;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условиям договора (при их отсутствии или неполноте условий - обычно предъявляемым требованиям);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целям, для которых товар (работа, услуга) такого рода обычно используется;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целям, о которых продавец (исполнитель) был поставлен в известность потребителем при заключении договора;</a:t>
            </a:r>
          </a:p>
          <a:p>
            <a:pPr marL="171450" indent="-171450" algn="just">
              <a:buFontTx/>
              <a:buChar char="-"/>
            </a:pP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образцу и (или) описанию при продаже товара по образцу и (или) по описанию.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 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 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товар ненадлежащего качества у потребителя и в случае необходимости провести проверку качества товара. Потребитель вправе участвовать в проверке качества товара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спора о причинах возникновения недостатков товара продавец 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 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экспертизу товара за свой счет. Потребитель вправе присутствовать при проведении экспертизы товара и в случае несогласия с ее результатами оспорить заключение такой экспертизы в судебном порядке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результате экспертизы товара установлено, что его недостатки возникли вследствие обстоятельств, за которые не отвечает продавец (изготовитель), потребитель обязан возместить продавцу 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 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экспертизы, а также связанные с ее проведением расходы на хранение и транспортировку товара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силу ст. 19 Закона 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 вправе предъявить 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вышеуказанные требования в 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недостатков товара, если они обнаружены в течение гарантийного срока или срока 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годности. </a:t>
            </a:r>
          </a:p>
          <a:p>
            <a:pPr algn="just"/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п. 1 ст. 20 Закона если 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устранения недостатков товара не определен в письменной форме соглашением сторон, эти недостатки должны быть устранены 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незамедлительно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есть в минимальный срок, объективно необходимый для их устранения с учетом 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319D16B-B3F3-4910-B67B-AF5DB1661212}"/>
              </a:ext>
            </a:extLst>
          </p:cNvPr>
          <p:cNvSpPr/>
          <p:nvPr/>
        </p:nvSpPr>
        <p:spPr>
          <a:xfrm>
            <a:off x="-18904" y="200055"/>
            <a:ext cx="33076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Картинки по запросу микрозай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7BE5C2E-D22B-43E5-9196-14C6B6A2B477}"/>
              </a:ext>
            </a:extLst>
          </p:cNvPr>
          <p:cNvSpPr/>
          <p:nvPr/>
        </p:nvSpPr>
        <p:spPr>
          <a:xfrm>
            <a:off x="6781801" y="3493478"/>
            <a:ext cx="3276599" cy="42789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расторжении договора купли-продажи потребитель обязан возвратить товар с недостатком, и имеет право на возмещение убытков. Если никаких убытков у потребителя нет, то расчет между ним и продавцом производится просто.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расторжении договора в случае повышения цены на товар, расчеты с потребителем производятся по аналогии, когда возвращается товар с недостатками, исходя из цены на день удовлетворения требования потребителя о расторжении договора купли-продажи. В случае </a:t>
            </a:r>
            <a:r>
              <a:rPr lang="ru-R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сниженияцены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товара следует исходить из цены товара на день его покупки.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Встречаются потребитель не имеет возможности использовать товар по его назначению. Статья 25 Закона устанавливает право потребителя на обмен непродовольственного товара надлежащего качества на аналогичный товар, в случае: если товар не подошел ему по форме, габаритам, расцветке, размеру, фасону либо по иным причинам.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 имеет право обменять товар в течение 14 дней (не считая дня его покупки). Если товар необходимо установить, подключить, то этот срок (14 дней) исчисляется со следующего дня после осуществления этих действий.</a:t>
            </a:r>
            <a:b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 обязан обменять товар, если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 не был в употреблении;</a:t>
            </a:r>
          </a:p>
          <a:p>
            <a:pPr lvl="0" algn="just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 его товарный вид, потребительские свойства;</a:t>
            </a:r>
          </a:p>
          <a:p>
            <a:pPr lvl="0" algn="just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сохранены пломбы, фабричные ярлыки;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потребителя есть товарный или кассовый чек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день обращения потребителя к продавцу необходимого для замены товара нет, то потребитель имеет право расторгнуть договор купли-продажи, с возвратом уплаченной сумы, или ожидать поступления необходимого товара в продажу. На продавца возлагается обязанность сообщить потребителю о поступлении в продажу аналогичного товара. Для этого потребитель может оставить продавцу свои адрес и номер телефона, по которым он будет извещен о поступлении в продажу, однако не все виды непродовольственного товара надлежащего качества подлежат обмену. Перечень этих товаров утверждается Постановлением Правительства №55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6798117" y="3079594"/>
            <a:ext cx="3276599" cy="292388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latin typeface="Times New Roman" panose="02020603050405020304" pitchFamily="18" charset="0"/>
                <a:cs typeface="Times New Roman" pitchFamily="18" charset="0"/>
              </a:rPr>
              <a:t>РАСТОРЖЕНИЕ ДОГОВОРА</a:t>
            </a:r>
            <a:endParaRPr lang="ru-RU" sz="13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7BE5C2E-D22B-43E5-9196-14C6B6A2B477}"/>
              </a:ext>
            </a:extLst>
          </p:cNvPr>
          <p:cNvSpPr/>
          <p:nvPr/>
        </p:nvSpPr>
        <p:spPr>
          <a:xfrm>
            <a:off x="12153" y="7937"/>
            <a:ext cx="3349812" cy="526297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технически сложных товаров утвержден Постановлением Правительства РФ «Об утверждении перечня технически сложных товаров»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Постановлению, к технически сложным товарам относятся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Легкие самолеты, вертолеты и летательные аппараты с двигателем внутреннего сгорания (с электродвигателем)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Автомобили легковые, мотоциклы, мотороллеры и транспортные средства с двигателем внутреннего сгорания (с электродвигателем), предназначенные для движения по дорогам общего пользования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Тракторы, мотоблоки, </a:t>
            </a:r>
            <a:r>
              <a:rPr lang="ru-R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мотокультиваторы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машины и оборудование для сельского хозяйства с двигателем внутреннего сгорания (с электродвигателем)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Снегоходы и транспортные средства с двигателем внутреннего сгорания (с электродвигателем), специально предназначенные для передвижения по снегу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Суда спортивные, туристские и прогулочные, катера, лодки, яхты и транспортные плавучие средства с двигателем внутреннего сгорания (с электродвигателем)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Оборудование навигации и беспроводной связи для бытового использования, в том числе спутниковой связи, имеющее сенсорный экран и обладающее двумя и более функциями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Системные блоки, компьютеры стационарные и портативные, включая ноутбуки, и персональные электронные вычислительные машины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Лазерные или струйные многофункциональные устройства, мониторы с цифровым блоком управления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Комплекты спутникового телевидения, игровые приставки с цифровым блоком управления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Телевизоры, проекторы с цифровым блоком управления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Цифровые фото- и видеокамеры, объективы к ним и оптическое фото- и кинооборудование с цифровым блоком управления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Холодильники, морозильники, комбинированные холодильники-морозильники, посудомоечные, автоматические стиральные, сушильные и стирально-сушильные машины, </a:t>
            </a:r>
            <a:r>
              <a:rPr lang="ru-R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кофемашины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кухонные комбайны, электрические и комбинированные газоэлектрические плиты, электрические и комбинированные газоэлектрические варочные панели, электрические и комбинированные газоэлектрические духовые шкафы, встраиваемые микроволновые печи, роботы-пылесосы, кондиционеры, электрические водонагреватели.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Часы наручные и карманные механические, электронно-механические и электронные, с двумя и более функциями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Инструмент электрифицированный (машины ручные и переносные электрические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12153" y="5202052"/>
            <a:ext cx="3395062" cy="430887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itchFamily="18" charset="0"/>
              </a:rPr>
              <a:t>ПРАВА ПОТРЕБИТЕЛЯ ПРИ ВЫЯВЛЕНИИ НЕДОСТАТКОВ</a:t>
            </a:r>
            <a:endParaRPr lang="ru-RU" sz="11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7BE5C2E-D22B-43E5-9196-14C6B6A2B477}"/>
              </a:ext>
            </a:extLst>
          </p:cNvPr>
          <p:cNvSpPr/>
          <p:nvPr/>
        </p:nvSpPr>
        <p:spPr>
          <a:xfrm>
            <a:off x="6781800" y="17478"/>
            <a:ext cx="3276599" cy="30469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применяемого способа. Срок устранения недостатков товара, определяемый в письменной форме соглашением сторон, не может превышать сорок пять дней.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п. 1 ст. 21 Закона  случае обнаружения потребителем недостатков товара и предъявления требования о его замене продавец обязан заменить такой товар в течение семи дней со дня предъявления указанного требования потребителем, а при необходимости дополнительной проверки качества такого товара продавцом - в течение двадцати дней со дня предъявления указанного требования.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силу ст. 22 Закона Требования потребителя о соразмерном уменьшении покупной цены товара, возмещении расходов на исправление недостатков товара потребителем или третьим лицом, возврате уплаченной за товар денежной суммы, а также требование о возмещении убытков, причиненных потребителю вследствие продажи товара ненадлежащего качества либо предоставления ненадлежащей информации о товаре, подлежат удовлетворению продавцом (изготовителем, уполномоченной организацией или уполномоченным индивидуальным предпринимателем, импортером) в течение десяти дней со дня предъявления соответствующего требования.</a:t>
            </a:r>
          </a:p>
          <a:p>
            <a:pPr algn="just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Правительства «Об утверждении Правил продажи отдельных видов товаров…» технически сложные товары не подлежат возврату или обмену на аналогичный товар других размера, формы, габарита или комплектации. </a:t>
            </a:r>
          </a:p>
          <a:p>
            <a:pPr algn="just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3407215" y="-8023"/>
            <a:ext cx="3407217" cy="861774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itchFamily="18" charset="0"/>
              </a:rPr>
              <a:t>Закон РФ «О защите прав потребителей»</a:t>
            </a:r>
          </a:p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itchFamily="18" charset="0"/>
              </a:rPr>
              <a:t>Постановление Правительства «Об утверждении Правил продажи отдельных видов товаров»</a:t>
            </a:r>
          </a:p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itchFamily="18" charset="0"/>
              </a:rPr>
              <a:t>Постановление Правительства «Об утверждении Перечня технически сложных товаров»</a:t>
            </a:r>
            <a:endParaRPr lang="ru-RU" sz="10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0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ochure_Blueglass_Trifold_TP103417195.potx" id="{B88E9366-3522-4E26-B062-233ACD5D0D11}" vid="{CADBFB46-510C-461D-8030-381CE1CEAAA4}"/>
    </a:ext>
  </a:extLst>
</a:theme>
</file>

<file path=ppt/theme/theme2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1B58DB-4786-47F4-9D10-169C634413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Бизнес-буклет</Template>
  <TotalTime>3681</TotalTime>
  <Words>5517</Words>
  <Application>Microsoft Office PowerPoint</Application>
  <PresentationFormat>Произвольный</PresentationFormat>
  <Paragraphs>315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Конукоев</dc:creator>
  <cp:keywords/>
  <cp:lastModifiedBy>Николай Губин</cp:lastModifiedBy>
  <cp:revision>124</cp:revision>
  <cp:lastPrinted>2019-04-04T09:44:05Z</cp:lastPrinted>
  <dcterms:created xsi:type="dcterms:W3CDTF">2017-10-20T08:50:02Z</dcterms:created>
  <dcterms:modified xsi:type="dcterms:W3CDTF">2019-07-19T07:21:05Z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TC034171969991</vt:lpwstr>
  </property>
</Properties>
</file>