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2"/>
  </p:sldMasterIdLst>
  <p:notesMasterIdLst>
    <p:notesMasterId r:id="rId5"/>
  </p:notesMasterIdLst>
  <p:handoutMasterIdLst>
    <p:handoutMasterId r:id="rId6"/>
  </p:handoutMasterIdLst>
  <p:sldIdLst>
    <p:sldId id="262" r:id="rId3"/>
    <p:sldId id="263" r:id="rId4"/>
  </p:sldIdLst>
  <p:sldSz cx="10058400" cy="77724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25" userDrawn="1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ртем Конукоев" initials="АК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2C2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72" y="90"/>
      </p:cViewPr>
      <p:guideLst>
        <p:guide orient="horz" pos="2425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23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F96A5-B40C-4591-A94D-05A85DE82A47}" type="datetimeFigureOut">
              <a:rPr lang="ru-RU" smtClean="0"/>
              <a:pPr/>
              <a:t>30.10.2019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55127-CA2D-4BC4-8CFE-F19148CDF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64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FC828-8F12-4CF0-9AF3-FA4FDDB6EB28}" type="datetimeFigureOut">
              <a:rPr lang="ru-RU" smtClean="0"/>
              <a:pPr/>
              <a:t>30.10.2019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B6C3F-CB80-4F8D-9D19-17AA7E3C7BE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46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ружн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57200" y="457199"/>
            <a:ext cx="2377440" cy="6583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777240" y="665530"/>
            <a:ext cx="1737360" cy="151741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777240" y="2302840"/>
            <a:ext cx="1737360" cy="44179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800"/>
              </a:spcBef>
              <a:buNone/>
              <a:defRPr sz="1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" y="7178040"/>
            <a:ext cx="237744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24700" y="7086600"/>
            <a:ext cx="246888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12"/>
          </p:nvPr>
        </p:nvSpPr>
        <p:spPr>
          <a:xfrm>
            <a:off x="7124700" y="457200"/>
            <a:ext cx="2468880" cy="176346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Рисунок 21"/>
          <p:cNvSpPr>
            <a:spLocks noGrp="1"/>
          </p:cNvSpPr>
          <p:nvPr>
            <p:ph type="pic" sz="quarter" idx="13"/>
          </p:nvPr>
        </p:nvSpPr>
        <p:spPr>
          <a:xfrm>
            <a:off x="7124700" y="2740819"/>
            <a:ext cx="2468563" cy="420862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4" name="Текст 9"/>
          <p:cNvSpPr>
            <a:spLocks noGrp="1"/>
          </p:cNvSpPr>
          <p:nvPr>
            <p:ph type="body" sz="quarter" idx="14"/>
          </p:nvPr>
        </p:nvSpPr>
        <p:spPr>
          <a:xfrm>
            <a:off x="7124700" y="2266383"/>
            <a:ext cx="2468880" cy="34600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800" b="0">
                <a:solidFill>
                  <a:schemeClr val="accent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Текст 9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64089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00000"/>
              </a:lnSpc>
              <a:spcBef>
                <a:spcPts val="1100"/>
              </a:spcBef>
              <a:buNone/>
              <a:defRPr sz="9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900" b="1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[Название компании]</a:t>
            </a:r>
          </a:p>
        </p:txBody>
      </p:sp>
      <p:sp>
        <p:nvSpPr>
          <p:cNvPr id="27" name="Текст 9"/>
          <p:cNvSpPr>
            <a:spLocks noGrp="1"/>
          </p:cNvSpPr>
          <p:nvPr>
            <p:ph type="body" sz="quarter" idx="16" hasCustomPrompt="1"/>
          </p:nvPr>
        </p:nvSpPr>
        <p:spPr>
          <a:xfrm rot="16200000">
            <a:off x="281333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[Адрес]</a:t>
            </a:r>
          </a:p>
        </p:txBody>
      </p:sp>
      <p:sp>
        <p:nvSpPr>
          <p:cNvPr id="28" name="Текст 9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298577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00000"/>
              </a:lnSpc>
              <a:spcBef>
                <a:spcPts val="110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9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29" name="Текст 9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3628146" y="2873971"/>
            <a:ext cx="2577959" cy="793647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90000"/>
              </a:lnSpc>
              <a:spcBef>
                <a:spcPts val="0"/>
              </a:spcBef>
              <a:buNone/>
              <a:defRPr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[Имя получателя]</a:t>
            </a:r>
          </a:p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[Адрес]</a:t>
            </a:r>
          </a:p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32" name="Прямоугольник 31"/>
          <p:cNvSpPr/>
          <p:nvPr/>
        </p:nvSpPr>
        <p:spPr>
          <a:xfrm rot="16200000">
            <a:off x="3291840" y="457200"/>
            <a:ext cx="685800" cy="685800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lnSpc>
                <a:spcPct val="125000"/>
              </a:lnSpc>
              <a:buNone/>
            </a:pP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МЕСТО</a:t>
            </a:r>
            <a:b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ДЛЯ</a:t>
            </a:r>
            <a:b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МАРКИ </a:t>
            </a:r>
          </a:p>
        </p:txBody>
      </p:sp>
      <p:sp>
        <p:nvSpPr>
          <p:cNvPr id="33" name="Инструкции"/>
          <p:cNvSpPr/>
          <p:nvPr/>
        </p:nvSpPr>
        <p:spPr>
          <a:xfrm>
            <a:off x="10287000" y="0"/>
            <a:ext cx="1676400" cy="7767851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 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Этот буклет 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предназначен для печати. </a:t>
            </a: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проверить правильность расположения, напечатайте пробный экземпляр на обычной бумаге, прежде чем печатать буклет на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 карточках.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Вам может понадобиться снять флажок в пункте "Вместить в размер листа" в диалоговом окне "Печать" (в раскрывающемся списке "Слайды размером во всю страницу").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См. инструкцию к принтеру для двусторонней печати.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изображения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6587682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288">
          <p15:clr>
            <a:srgbClr val="FBAE40"/>
          </p15:clr>
        </p15:guide>
        <p15:guide id="4" pos="6048">
          <p15:clr>
            <a:srgbClr val="FBAE40"/>
          </p15:clr>
        </p15:guide>
        <p15:guide id="5" pos="2064">
          <p15:clr>
            <a:srgbClr val="A4A3A4"/>
          </p15:clr>
        </p15:guide>
        <p15:guide id="6" pos="420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198" y="3314607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457199" y="3624067"/>
            <a:ext cx="2834640" cy="85572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" y="717804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Рисунок 21"/>
          <p:cNvSpPr>
            <a:spLocks noGrp="1"/>
          </p:cNvSpPr>
          <p:nvPr>
            <p:ph type="pic" sz="quarter" idx="19"/>
          </p:nvPr>
        </p:nvSpPr>
        <p:spPr>
          <a:xfrm>
            <a:off x="457199" y="457200"/>
            <a:ext cx="3200400" cy="260604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1" name="Текст 9"/>
          <p:cNvSpPr>
            <a:spLocks noGrp="1"/>
          </p:cNvSpPr>
          <p:nvPr>
            <p:ph type="body" sz="quarter" idx="20"/>
          </p:nvPr>
        </p:nvSpPr>
        <p:spPr>
          <a:xfrm>
            <a:off x="457199" y="4549821"/>
            <a:ext cx="2834640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21"/>
          </p:nvPr>
        </p:nvSpPr>
        <p:spPr>
          <a:xfrm>
            <a:off x="457199" y="4722992"/>
            <a:ext cx="2834640" cy="214391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57598" y="457199"/>
            <a:ext cx="2834643" cy="2606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Текст 9"/>
          <p:cNvSpPr>
            <a:spLocks noGrp="1"/>
          </p:cNvSpPr>
          <p:nvPr>
            <p:ph type="body" sz="quarter" idx="22"/>
          </p:nvPr>
        </p:nvSpPr>
        <p:spPr>
          <a:xfrm>
            <a:off x="3977637" y="777239"/>
            <a:ext cx="2194564" cy="1963580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14000"/>
              </a:lnSpc>
              <a:spcBef>
                <a:spcPts val="90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5" name="Текст 9"/>
          <p:cNvSpPr>
            <a:spLocks noGrp="1"/>
          </p:cNvSpPr>
          <p:nvPr>
            <p:ph type="body" sz="quarter" idx="23"/>
          </p:nvPr>
        </p:nvSpPr>
        <p:spPr>
          <a:xfrm>
            <a:off x="3665820" y="3624068"/>
            <a:ext cx="2834640" cy="142523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6" name="Текст 9"/>
          <p:cNvSpPr>
            <a:spLocks noGrp="1"/>
          </p:cNvSpPr>
          <p:nvPr>
            <p:ph type="body" sz="quarter" idx="24"/>
          </p:nvPr>
        </p:nvSpPr>
        <p:spPr>
          <a:xfrm>
            <a:off x="3665820" y="5433870"/>
            <a:ext cx="2834640" cy="143304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7" name="Текст 9"/>
          <p:cNvSpPr>
            <a:spLocks noGrp="1"/>
          </p:cNvSpPr>
          <p:nvPr>
            <p:ph type="body" sz="quarter" idx="25" hasCustomPrompt="1"/>
          </p:nvPr>
        </p:nvSpPr>
        <p:spPr>
          <a:xfrm>
            <a:off x="3665820" y="5122740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38" name="Текст 9"/>
          <p:cNvSpPr>
            <a:spLocks noGrp="1"/>
          </p:cNvSpPr>
          <p:nvPr>
            <p:ph type="body" sz="quarter" idx="26"/>
          </p:nvPr>
        </p:nvSpPr>
        <p:spPr>
          <a:xfrm>
            <a:off x="7028349" y="548640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9"/>
          <p:cNvSpPr>
            <a:spLocks noGrp="1"/>
          </p:cNvSpPr>
          <p:nvPr>
            <p:ph type="body" sz="quarter" idx="27"/>
          </p:nvPr>
        </p:nvSpPr>
        <p:spPr>
          <a:xfrm>
            <a:off x="7028349" y="728054"/>
            <a:ext cx="2572851" cy="110735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9"/>
          <p:cNvSpPr>
            <a:spLocks noGrp="1"/>
          </p:cNvSpPr>
          <p:nvPr>
            <p:ph type="body" sz="quarter" idx="28"/>
          </p:nvPr>
        </p:nvSpPr>
        <p:spPr>
          <a:xfrm>
            <a:off x="7028349" y="2056588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9"/>
          <p:cNvSpPr>
            <a:spLocks noGrp="1"/>
          </p:cNvSpPr>
          <p:nvPr>
            <p:ph type="body" sz="quarter" idx="29"/>
          </p:nvPr>
        </p:nvSpPr>
        <p:spPr>
          <a:xfrm>
            <a:off x="7028349" y="2236002"/>
            <a:ext cx="2572851" cy="27752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9"/>
          <p:cNvSpPr>
            <a:spLocks noGrp="1"/>
          </p:cNvSpPr>
          <p:nvPr>
            <p:ph type="body" sz="quarter" idx="30" hasCustomPrompt="1"/>
          </p:nvPr>
        </p:nvSpPr>
        <p:spPr>
          <a:xfrm>
            <a:off x="7028349" y="3387880"/>
            <a:ext cx="2572852" cy="386663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43" name="Текст 9"/>
          <p:cNvSpPr>
            <a:spLocks noGrp="1"/>
          </p:cNvSpPr>
          <p:nvPr>
            <p:ph type="body" sz="quarter" idx="31"/>
          </p:nvPr>
        </p:nvSpPr>
        <p:spPr>
          <a:xfrm>
            <a:off x="7028349" y="2613794"/>
            <a:ext cx="2572851" cy="700813"/>
          </a:xfrm>
        </p:spPr>
        <p:txBody>
          <a:bodyPr lIns="0" tIns="0" rIns="0" bIns="0" anchor="t">
            <a:noAutofit/>
          </a:bodyPr>
          <a:lstStyle>
            <a:lvl1pPr marL="137160" indent="-13716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4" name="Инструкции"/>
          <p:cNvSpPr/>
          <p:nvPr/>
        </p:nvSpPr>
        <p:spPr>
          <a:xfrm>
            <a:off x="10287000" y="0"/>
            <a:ext cx="1676400" cy="7767851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 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Этот буклет 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предназначен для печати. </a:t>
            </a: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проверить правильность расположения, напечатайте пробный экземпляр на обычной бумаге, прежде чем печатать буклет на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 карточках.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Вам может понадобиться снять флажок в пункте "Вместить в размер листа" в диалоговом окне "Печать" (в раскрывающемся списке "Слайды размером во всю страницу").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См. инструкцию к принтеру для двусторонней печати.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изображения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  <p:sp>
        <p:nvSpPr>
          <p:cNvPr id="45" name="Текст 9"/>
          <p:cNvSpPr>
            <a:spLocks noGrp="1"/>
          </p:cNvSpPr>
          <p:nvPr>
            <p:ph type="body" sz="quarter" idx="32" hasCustomPrompt="1"/>
          </p:nvPr>
        </p:nvSpPr>
        <p:spPr>
          <a:xfrm>
            <a:off x="7028349" y="383055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1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[Название компании]</a:t>
            </a:r>
          </a:p>
        </p:txBody>
      </p:sp>
      <p:sp>
        <p:nvSpPr>
          <p:cNvPr id="46" name="Текст 9"/>
          <p:cNvSpPr>
            <a:spLocks noGrp="1"/>
          </p:cNvSpPr>
          <p:nvPr>
            <p:ph type="body" sz="quarter" idx="33" hasCustomPrompt="1"/>
          </p:nvPr>
        </p:nvSpPr>
        <p:spPr>
          <a:xfrm>
            <a:off x="7028349" y="397524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[Адрес]</a:t>
            </a:r>
          </a:p>
        </p:txBody>
      </p:sp>
      <p:sp>
        <p:nvSpPr>
          <p:cNvPr id="47" name="Текст 9"/>
          <p:cNvSpPr>
            <a:spLocks noGrp="1"/>
          </p:cNvSpPr>
          <p:nvPr>
            <p:ph type="body" sz="quarter" idx="34" hasCustomPrompt="1"/>
          </p:nvPr>
        </p:nvSpPr>
        <p:spPr>
          <a:xfrm>
            <a:off x="7028349" y="4110404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48" name="Текст 9"/>
          <p:cNvSpPr>
            <a:spLocks noGrp="1"/>
          </p:cNvSpPr>
          <p:nvPr>
            <p:ph type="body" sz="quarter" idx="35" hasCustomPrompt="1"/>
          </p:nvPr>
        </p:nvSpPr>
        <p:spPr>
          <a:xfrm>
            <a:off x="7028349" y="4321766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[Телефон]</a:t>
            </a:r>
          </a:p>
        </p:txBody>
      </p:sp>
      <p:sp>
        <p:nvSpPr>
          <p:cNvPr id="49" name="Текст 9"/>
          <p:cNvSpPr>
            <a:spLocks noGrp="1"/>
          </p:cNvSpPr>
          <p:nvPr>
            <p:ph type="body" sz="quarter" idx="36" hasCustomPrompt="1"/>
          </p:nvPr>
        </p:nvSpPr>
        <p:spPr>
          <a:xfrm>
            <a:off x="7028349" y="446645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[Электронный адрес]</a:t>
            </a:r>
          </a:p>
        </p:txBody>
      </p:sp>
      <p:sp>
        <p:nvSpPr>
          <p:cNvPr id="50" name="Текст 9"/>
          <p:cNvSpPr>
            <a:spLocks noGrp="1"/>
          </p:cNvSpPr>
          <p:nvPr>
            <p:ph type="body" sz="quarter" idx="37" hasCustomPrompt="1"/>
          </p:nvPr>
        </p:nvSpPr>
        <p:spPr>
          <a:xfrm>
            <a:off x="7028349" y="467688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 baseline="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[Веб-адрес]</a:t>
            </a:r>
          </a:p>
        </p:txBody>
      </p:sp>
    </p:spTree>
    <p:extLst>
      <p:ext uri="{BB962C8B-B14F-4D97-AF65-F5344CB8AC3E}">
        <p14:creationId xmlns:p14="http://schemas.microsoft.com/office/powerpoint/2010/main" val="2394310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0" pos="288">
          <p15:clr>
            <a:srgbClr val="FBAE40"/>
          </p15:clr>
        </p15:guide>
        <p15:guide id="3" pos="6048">
          <p15:clr>
            <a:srgbClr val="FBAE40"/>
          </p15:clr>
        </p15:guide>
        <p15:guide id="4" pos="2136">
          <p15:clr>
            <a:srgbClr val="A4A3A4"/>
          </p15:clr>
        </p15:guide>
        <p15:guide id="5" pos="4272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7E35-61C9-471C-870E-2CE47EA24035}" type="datetimeFigureOut">
              <a:rPr lang="ru-RU" smtClean="0"/>
              <a:pPr/>
              <a:t>30.10.2019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346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3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381" y="-4916"/>
            <a:ext cx="820378" cy="73861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  <a:softEdge rad="3175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AEB43CB-D95B-434D-98BB-9971D21E3526}"/>
              </a:ext>
            </a:extLst>
          </p:cNvPr>
          <p:cNvSpPr txBox="1"/>
          <p:nvPr/>
        </p:nvSpPr>
        <p:spPr>
          <a:xfrm>
            <a:off x="7030197" y="3849688"/>
            <a:ext cx="2697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49808">
              <a:spcBef>
                <a:spcPts val="720"/>
              </a:spcBef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ПРОДАЖЕ ЮВЕЛИРНЫХ ИЗДЕЛИЙ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8" descr="Картинки по запросу российский руб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D141A02-F04A-467F-BCA1-E7B2A40A47D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6667499" y="7461335"/>
            <a:ext cx="3385513" cy="307777"/>
          </a:xfrm>
          <a:prstGeom prst="rect">
            <a:avLst/>
          </a:prstGeom>
          <a:solidFill>
            <a:sysClr val="window" lastClr="FFFFFF"/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ДЛЯ ПРОДАЖИ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80528" y="732011"/>
            <a:ext cx="3419291" cy="609397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b="1" dirty="0" smtClean="0">
              <a:solidFill>
                <a:schemeClr val="tx2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УПРАВЛЕНИЕ РОСПОТРЕБНАДЗОРА ПО </a:t>
            </a: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РОСТОВСКОЙ </a:t>
            </a:r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ОБЛАСТИ</a:t>
            </a:r>
          </a:p>
          <a:p>
            <a:pPr algn="just"/>
            <a:endParaRPr lang="ru-RU" sz="1050" b="1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Консультирование </a:t>
            </a:r>
            <a:r>
              <a:rPr lang="ru-RU" sz="1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личном приеме</a:t>
            </a:r>
            <a:r>
              <a:rPr lang="en-US" sz="1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2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г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Ростов-на-Дону, ул. Селиванова, д.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вторник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четверг с 09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18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Консультирование в </a:t>
            </a:r>
            <a:r>
              <a:rPr lang="ru-RU" sz="1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телефонном режиме </a:t>
            </a: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/>
            <a:r>
              <a:rPr lang="ru-RU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(863)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282-82-64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вторник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четверг с 09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18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 до 14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just">
              <a:spcBef>
                <a:spcPts val="0"/>
              </a:spcBef>
              <a:buNone/>
            </a:pP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БЮДЖЕТНОЕ УЧРЕЖДЕНИЕ ЗДРАВООХРАНЕНИЯ</a:t>
            </a: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ГИГЕНЫ И ЭПИДЕМИОЛОГИИ В РОСТОВСКОЙ </a:t>
            </a:r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</a:t>
            </a: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endParaRPr lang="ru-RU" sz="105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Консультирование при личном приеме</a:t>
            </a:r>
            <a:r>
              <a:rPr lang="en-US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2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г. Ростов-на-Дону, пр. Космонавтов, д. 29 </a:t>
            </a: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понедельник, среда, пятница с 09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18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Консультирование  в телефонном режиме</a:t>
            </a:r>
            <a:r>
              <a:rPr lang="en-US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(863) 235-19-00</a:t>
            </a: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понедельник, среда, пятница с 09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18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до 14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«ВИРТУАЛЬНАЯ ПРИЕМНАЯ» </a:t>
            </a:r>
          </a:p>
          <a:p>
            <a:pPr marL="271463" algn="ctr"/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Задать вопрос потребители могут через «виртуальную приемную»</a:t>
            </a:r>
          </a:p>
          <a:p>
            <a:pPr marL="271463" algn="ctr"/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сайте </a:t>
            </a:r>
            <a:r>
              <a:rPr lang="en-US" sz="10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http://zpp.rospotrebnadzor.ru</a:t>
            </a:r>
            <a:endParaRPr lang="ru-RU" sz="105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just">
              <a:spcBef>
                <a:spcPts val="0"/>
              </a:spcBef>
              <a:buFont typeface="Arial" pitchFamily="34" charset="0"/>
              <a:buNone/>
            </a:pPr>
            <a:endParaRPr lang="ru-RU" sz="105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ЕДИНОГО КОНСУЛЬТАЦИОННОГО ЦЕНТРА РОСПОТРЕБНАДЗОРА</a:t>
            </a: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8-800-555-49-43</a:t>
            </a:r>
          </a:p>
          <a:p>
            <a:pPr algn="ctr"/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(ежедневно, круглосуточно)</a:t>
            </a:r>
            <a:endParaRPr lang="ru-RU" sz="105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just">
              <a:spcBef>
                <a:spcPts val="0"/>
              </a:spcBef>
              <a:buNone/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67406" y="16880"/>
            <a:ext cx="3500094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Консультационный центр для потребителей: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00375" y="7536820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Ростов-на-Дону </a:t>
            </a:r>
            <a:r>
              <a:rPr lang="ru-RU" sz="1200" dirty="0" smtClean="0"/>
              <a:t>2019г</a:t>
            </a:r>
            <a:r>
              <a:rPr lang="ru-RU" sz="1200" dirty="0"/>
              <a:t>.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0" y="0"/>
            <a:ext cx="3167406" cy="830997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потребителей в МФЦ городов и районов Ростовской области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827257"/>
            <a:ext cx="3176833" cy="69249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Обращаем внимание, что в настоящее время Вы можете получить консультацию по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защиты прав потребителей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режиме прямой видеосвязи через МФЦ городов и районов Ростовской области.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Ростове-на-Дону консультирование потребителей в МФЦ осуществляется по адресам: ул. Большая Садовая, 55;  ул. Большая Садовая, 83; ул. Тульская, 2; пр. Стачки, 46; пр. Коммунистический, 32/3; ул. Казахская, 107; ул. 3-я Линия, 4; пр. Королева, 9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По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консультирования можно будет также подать жалобу по факту нарушения законодательства в сфере защиты прав потребителей или заявление об оказании правовой помощи в подготовке проекта претензии к продавцу (исполнителю), искового заявления в суд. 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Онлайн-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МФЦ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специалистами отдела защиты прав потребителей Управления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Роспотребнадзора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Ростовской области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вторникам каждого месяца с 10:00 до 17:00. В случае, когда вторник выпадает на праздничный день, сеанс видеосвязи проводится в ближайший рабочий день Управления, следующий после праздничного дня. Запись на консультацию в режиме видеосвязи осуществляется сотрудниками МФЦ при предъявлении паспорта, не менее чем за сутки до даты консультирования.</a:t>
            </a:r>
          </a:p>
          <a:p>
            <a:pPr algn="ctr">
              <a:buClr>
                <a:srgbClr val="2F82BB"/>
              </a:buClr>
              <a:defRPr/>
            </a:pPr>
            <a:endParaRPr lang="ru-RU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2F82BB"/>
              </a:buClr>
              <a:defRPr/>
            </a:pPr>
            <a:endParaRPr lang="ru-RU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2F82BB"/>
              </a:buClr>
              <a:defRPr/>
            </a:pPr>
            <a:endParaRPr lang="ru-RU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39109" y="831130"/>
            <a:ext cx="34192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b="1" dirty="0" smtClean="0">
              <a:solidFill>
                <a:schemeClr val="tx2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050" b="1" dirty="0" smtClean="0">
              <a:solidFill>
                <a:schemeClr val="tx2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УПРАВЛЕНИЕ </a:t>
            </a: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ФЕДЕРАЛЬНОЙ СЛУЖБЫ ПО НАДЗОРУ В СФЕРЕ ЗАЩИТЫ ПРАВ ПОТРЕБИТЕЛЕЙ И БЛАГОПОЛУЧИЯ ЧЕЛОВЕКА ПО РОСТОВСКОЙ ОБЛАСТИ</a:t>
            </a:r>
          </a:p>
          <a:p>
            <a:pPr marL="271463" indent="0" algn="just">
              <a:spcBef>
                <a:spcPts val="0"/>
              </a:spcBef>
              <a:buNone/>
            </a:pP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БЮДЖЕТНОЕ УЧРЕЖДЕНИЕ ЗДРАВООХРАНЕНИЯ</a:t>
            </a: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ГИГЕНЫ И ЭПИДЕМИОЛОГИИ В РОСТОВСКОЙ ОБЛАСТИ»</a:t>
            </a:r>
          </a:p>
          <a:p>
            <a:pPr marL="271463" indent="0" algn="just">
              <a:spcBef>
                <a:spcPts val="0"/>
              </a:spcBef>
              <a:buNone/>
            </a:pPr>
            <a:endParaRPr 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0" y="5162507"/>
            <a:ext cx="3390900" cy="229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98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3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0772358-492D-47B6-9D58-9236936B30A2}"/>
              </a:ext>
            </a:extLst>
          </p:cNvPr>
          <p:cNvSpPr/>
          <p:nvPr/>
        </p:nvSpPr>
        <p:spPr>
          <a:xfrm>
            <a:off x="6758497" y="15389"/>
            <a:ext cx="3299904" cy="7857536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8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инородные включения, изъяны, которые видны только под лупой или в микроскоп</a:t>
            </a:r>
            <a:r>
              <a:rPr lang="ru-RU" sz="8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87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8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драгоценных камней в виде вставок в ювелирные изделия сертификата не требуется, его заменяет бирка.</a:t>
            </a:r>
          </a:p>
          <a:p>
            <a:pPr algn="just"/>
            <a:r>
              <a:rPr lang="ru-RU" sz="8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Продажа неоправленных (т.е. не в составе ювелирного изделия) ограненных бриллиантов, изготовленных из природных алмазов, и ограненных изумрудов осуществляется только при наличии сертификата на каждый камень или набор (партию) продаваемых камней.</a:t>
            </a:r>
          </a:p>
          <a:p>
            <a:pPr algn="just"/>
            <a:r>
              <a:rPr lang="ru-RU" sz="8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Сертифицированные ограненные драгоценные камни (бриллианты и изумруды) упаковываются в стандартную упаковку.</a:t>
            </a:r>
          </a:p>
          <a:p>
            <a:pPr algn="just"/>
            <a:r>
              <a:rPr lang="ru-RU" sz="8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Сертификата соответствия, прилагаемого к сертифицированному ограненному камню, гарантирует потребителю подлинность драгоценного камня и достоверность указанных качественных и количественных характеристик.</a:t>
            </a:r>
          </a:p>
          <a:p>
            <a:pPr algn="just"/>
            <a:r>
              <a:rPr lang="ru-RU" sz="8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Изделия из драгоценных металлов, с драгоценными камнями, из драгоценных металлов со вставками из полудрагоценных и синтетических камней, ограненные драгоценные камни являются товаром, не подлежащим возврату или обмену на аналогичный товар других размера, формы, габарита, фасона, расцветки или комплектации, если товар оказался надлежащего качества.</a:t>
            </a:r>
          </a:p>
          <a:p>
            <a:pPr algn="just"/>
            <a:r>
              <a:rPr lang="ru-RU" sz="8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Данное требование установлено постановлением Правительства РФ от 19 января 1998 года № 55 «Об утверждении правил продажи отдельных видов товаров, перечня товаров длительного пользования, на которые не распространяется требование покупателя о безвозмездном предоставлении ему на период ремонта или замены аналогичного товара, и перечня непродовольственных товаров надлежащего качества, не подлежащих возврату или обмену на аналогичный товар других размера, формы, габарита, фасона, расцветки или комплектации».</a:t>
            </a:r>
          </a:p>
          <a:p>
            <a:pPr algn="just"/>
            <a:r>
              <a:rPr lang="ru-RU" sz="8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Вами обнаружены недостатки в приобретенном ювелирном изделии, ст. 18 Закона РФ «О защите прав потребителей» дает право предъявить следующие требования:</a:t>
            </a:r>
          </a:p>
          <a:p>
            <a:pPr algn="just"/>
            <a:r>
              <a:rPr lang="ru-RU" sz="8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потребовать замены на товар этой же марки (этих же модели и (или) артикула);</a:t>
            </a:r>
          </a:p>
          <a:p>
            <a:pPr algn="just"/>
            <a:r>
              <a:rPr lang="ru-RU" sz="8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потребовать замены на такой же товар другой марки (модели, артикула) с соответствующим перерасчетом покупной цены.</a:t>
            </a:r>
          </a:p>
          <a:p>
            <a:pPr algn="just"/>
            <a:r>
              <a:rPr lang="ru-RU" sz="8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Указанные требования должны быть выполнены продавцом в срок 7 дней, при проведении проверки качества – 20 дней, в случае отсутствия необходимого для замены товара -  в течение месяца.</a:t>
            </a:r>
          </a:p>
          <a:p>
            <a:pPr algn="just"/>
            <a:r>
              <a:rPr lang="ru-RU" sz="8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потребовать      соразмерного уменьшения покупной цены; </a:t>
            </a:r>
          </a:p>
          <a:p>
            <a:pPr algn="just"/>
            <a:r>
              <a:rPr lang="ru-RU" sz="8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отказаться         от      исполнения договора купли-продажи и потребовать возврата уплаченной за товар суммы.</a:t>
            </a:r>
          </a:p>
          <a:p>
            <a:pPr algn="just"/>
            <a:r>
              <a:rPr lang="ru-RU" sz="8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требования подлежат исполнению в срок до 10 дней.</a:t>
            </a:r>
          </a:p>
          <a:p>
            <a:pPr algn="just"/>
            <a:r>
              <a:rPr lang="ru-RU" sz="8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потребовать незамедлительного безвозмездного устранения недостатков товара или возмещения расходов на их исправление потребителем или третьим лицом.  Срок устранения недостатков товара определяется в письменной форме соглашением сторон; недостатки должны быть устранены в минимальный срок, но не более 45 дней.</a:t>
            </a:r>
          </a:p>
          <a:p>
            <a:pPr algn="just"/>
            <a:r>
              <a:rPr lang="ru-RU" sz="8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потребитель вправе потребовать также полного возмещения убытков, причиненных ему вследствие продажи товара ненадлежащего качества, а за невыполнение (задержку выполнения) требования потребителя в установленный срок за каждый день просрочки неустойку (пеню) в размере 1 % цены товара</a:t>
            </a:r>
            <a:r>
              <a:rPr lang="ru-RU" sz="8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7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2BF4B29-CB7A-4E25-955A-A1C3BAB41726}"/>
              </a:ext>
            </a:extLst>
          </p:cNvPr>
          <p:cNvSpPr/>
          <p:nvPr/>
        </p:nvSpPr>
        <p:spPr>
          <a:xfrm>
            <a:off x="-18903" y="271885"/>
            <a:ext cx="3409804" cy="7500515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Ювелирное изделие – это изделие из драгоценных металлов с использованием различных видов художественной обработки со вставками из драгоценных, полудрагоценных, поделочных цветных камней и других материалов природного или искусственного происхождения, или без них, применяемое в качестве различных украшений, различных утилитарных предметов быта и (или) для декоративных целей.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продажи изделий из драгоценных металлов и драгоценных камней содержатся в разделе VII Правил продажи отдельных видов товаров, утвержденных постановлением правительства Российской Федерации от 19 января 1998 года № 55 (далее – Правила).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Изделия из драгоценных металлов и драгоценных камней до подачи в торговый зал должны пройти предпродажную подготовку, которая включает осмотр и разбраковку изделий, проверку наличия на них оттисков государственного пробирного клейма Российской Федерации и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именника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изготовителя или сертификатов, сохранность пломб и ярлыков, сортировку по размерам.</a:t>
            </a:r>
          </a:p>
          <a:p>
            <a:pPr algn="just"/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Именник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оттиск на ювелирном изделии, которое ставит производитель.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Именник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содержит информацию о производителе (индивидуальный код), годе выпуска изделия и территориальной инспекции, к которой относится изготовитель.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Изделия из драгоценных металлов и драгоценных камней, выставленные для продажи, должны быть сгруппированы по их назначению и иметь опломбированные ярлыки с указанием наименования изделия и его изготовителя, вида драгоценного металла, артикула, пробы, массы, вида и характеристики вставок из драгоценных камней, цены изделия.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передаче приобретенного товара покупателю продавец проверяет наличие на нем оттиска государственного пробирного клейма Российской Федерации и его качество, оттиска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именника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изготовителя (для изделий российского производства), а также сертификата на ограненный природный драгоценный камень.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товаром покупателю передается товарный чек, в котором указываются наименование товара и продавца, проба, вид и характеристика драгоценного камня, артикул, дата продажи и цена товара, подпись лица, непосредственно осуществляющего продажу товара, а на приобретенные ограненные природные драгоценные камни передаются также сертификаты.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каждому продаваемому ювелирному изделию должен быть прикреплен опломбированный ярлык, в обязательном порядке содержащий: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наименование ювелирного изделия,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название изготовителя (импортера), логотип и адрес предприятия-изготовителя (импортера);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драгоценный металл, из которого изготовлено изделие, с указанием пробы,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артикул,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вес изделия,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размер изделия (для колец, цепей, браслетов),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виды драгоценных вставок с указанием веса и качественных характеристик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319D16B-B3F3-4910-B67B-AF5DB1661212}"/>
              </a:ext>
            </a:extLst>
          </p:cNvPr>
          <p:cNvSpPr/>
          <p:nvPr/>
        </p:nvSpPr>
        <p:spPr>
          <a:xfrm>
            <a:off x="-18904" y="200055"/>
            <a:ext cx="33076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13163" y="7937"/>
            <a:ext cx="3356198" cy="246221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itchFamily="18" charset="0"/>
              </a:rPr>
              <a:t>ТРЕБОВАНИЯ К МАРКИРОВКЕ ТОВАРА</a:t>
            </a:r>
            <a:endParaRPr lang="ru-RU" sz="10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AutoShape 2" descr="Картинки по запросу микрозай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0772358-492D-47B6-9D58-9236936B30A2}"/>
              </a:ext>
            </a:extLst>
          </p:cNvPr>
          <p:cNvSpPr/>
          <p:nvPr/>
        </p:nvSpPr>
        <p:spPr>
          <a:xfrm>
            <a:off x="3413599" y="520451"/>
            <a:ext cx="3343742" cy="7351243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ru-RU" sz="8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цена </a:t>
            </a:r>
            <a:r>
              <a:rPr lang="ru-RU" sz="8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изделия</a:t>
            </a:r>
            <a:r>
              <a:rPr lang="ru-RU" sz="8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89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8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Продажа ювелирных изделий без оттиска государственных пробирных клейм Российской Федерации, а также оттисков именных изготовителей (для изделий российского производства) не разрешается.</a:t>
            </a:r>
          </a:p>
          <a:p>
            <a:pPr algn="just"/>
            <a:r>
              <a:rPr lang="ru-RU" sz="8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пробирное клеймо - специальный знак, чеканящийся на изделиях или накладывающийся немеханическим способом (электроискровым или с помощью лазера) государственными инспекциями пробирного надзора. Он означает, что изделие проверено в государственной инспекции и имеет пробу не ниже указанной в клейме.</a:t>
            </a:r>
          </a:p>
          <a:p>
            <a:pPr algn="just"/>
            <a:r>
              <a:rPr lang="ru-RU" sz="8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пробирное клеймо состоит из:</a:t>
            </a:r>
          </a:p>
          <a:p>
            <a:pPr algn="just"/>
            <a:r>
              <a:rPr lang="ru-RU" sz="8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шифра инспекции пробирного надзора (одна буква);</a:t>
            </a:r>
          </a:p>
          <a:p>
            <a:pPr algn="just"/>
            <a:r>
              <a:rPr lang="ru-RU" sz="8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знака удостоверения, представляющего из себя женскую голову в кокошнике в профиль, повернутую направо (с 1958 по 1993 г. г. знаком удостоверения было изображение серпа и молота на фоне пятиконечной звезды);</a:t>
            </a:r>
          </a:p>
          <a:p>
            <a:pPr algn="just"/>
            <a:r>
              <a:rPr lang="ru-RU" sz="8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знака пробы.</a:t>
            </a:r>
          </a:p>
          <a:p>
            <a:pPr algn="just"/>
            <a:r>
              <a:rPr lang="ru-RU" sz="8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 установлены следующие пробы:</a:t>
            </a:r>
          </a:p>
          <a:p>
            <a:pPr algn="just"/>
            <a:r>
              <a:rPr lang="ru-RU" sz="8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платиновые – 950, 900, 850</a:t>
            </a:r>
          </a:p>
          <a:p>
            <a:pPr algn="just"/>
            <a:r>
              <a:rPr lang="ru-RU" sz="8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золотые – 999, 958, 750, 585, 500, 375</a:t>
            </a:r>
          </a:p>
          <a:p>
            <a:pPr algn="just"/>
            <a:r>
              <a:rPr lang="ru-RU" sz="8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серебряные – 999, 960, 925, 875, 830, 800;</a:t>
            </a:r>
          </a:p>
          <a:p>
            <a:pPr algn="just"/>
            <a:r>
              <a:rPr lang="ru-RU" sz="8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палладиевые – 850, 500.</a:t>
            </a:r>
          </a:p>
          <a:p>
            <a:pPr algn="just"/>
            <a:r>
              <a:rPr lang="ru-RU" sz="8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составляют ювелирные и другие изделия из серебра отечественного производства массой до 3 граммов включительно (без учета вставок) продажа которых допускается без оттиска государственного пробирного клейма.</a:t>
            </a:r>
          </a:p>
          <a:p>
            <a:pPr algn="just"/>
            <a:r>
              <a:rPr lang="ru-RU" sz="8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Продажа ограненных бриллиантов, изготовленных из природных алмазов и ограненных изумрудов, допускается только при наличии сертификата на каждый камень или набор продаваемых камней.</a:t>
            </a:r>
          </a:p>
          <a:p>
            <a:pPr algn="just"/>
            <a:r>
              <a:rPr lang="ru-RU" sz="8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бирках ювелирных изделий со вставками из драгоценных камней (бриллианты, изумруды, рубины, сапфиры) должны быть указаны их характеристики (цвет и частота), и масса, на полудрагоценные - топазы, аметисты, хризолиты, гранаты - указывается просто вес вставки без каких - либо характеристик чистоты.</a:t>
            </a:r>
          </a:p>
          <a:p>
            <a:pPr algn="just"/>
            <a:r>
              <a:rPr lang="ru-RU" sz="8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ГОСТ Р 52913-2008 «Бриллианты. Классификация. Технические требования» маркировка на бирке ювелирных изделий со вставками бриллиантов может выглядеть следующим образом:</a:t>
            </a:r>
          </a:p>
          <a:p>
            <a:pPr algn="just"/>
            <a:r>
              <a:rPr lang="ru-RU" sz="8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1Бр Кр57-0,470-4/6А.</a:t>
            </a:r>
          </a:p>
          <a:p>
            <a:pPr algn="just"/>
            <a:r>
              <a:rPr lang="ru-RU" sz="8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цифры обозначают следующее:</a:t>
            </a:r>
          </a:p>
          <a:p>
            <a:pPr algn="just"/>
            <a:r>
              <a:rPr lang="ru-RU" sz="8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1Бр - количество бриллиантов в изделии, в этом варианте он один.</a:t>
            </a:r>
          </a:p>
          <a:p>
            <a:pPr algn="just"/>
            <a:r>
              <a:rPr lang="ru-RU" sz="8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Кр57 - форма огранки, в этом случае круглая 57 граней.</a:t>
            </a:r>
          </a:p>
          <a:p>
            <a:pPr algn="just"/>
            <a:r>
              <a:rPr lang="ru-RU" sz="8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0,470 - общий вес камней в каратах</a:t>
            </a:r>
          </a:p>
          <a:p>
            <a:pPr algn="just"/>
            <a:r>
              <a:rPr lang="ru-RU" sz="8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4/6А - характеристики групп цвета /дефектности, геометрических параметров.</a:t>
            </a:r>
          </a:p>
          <a:p>
            <a:pPr algn="just"/>
            <a:r>
              <a:rPr lang="ru-RU" sz="8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Цифра до черты означает цвет, и чем она больше, тем более желтый цвет имеет кристалл. Вторая цифра обозначает прозрачность камня. Только искусственные камни абсолютно прозрачны. Любой натуральный камень имеет трещинки,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7BE5C2E-D22B-43E5-9196-14C6B6A2B477}"/>
              </a:ext>
            </a:extLst>
          </p:cNvPr>
          <p:cNvSpPr/>
          <p:nvPr/>
        </p:nvSpPr>
        <p:spPr>
          <a:xfrm>
            <a:off x="3392058" y="31489"/>
            <a:ext cx="3389742" cy="53091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9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РФ «О защите прав потребителей</a:t>
            </a:r>
            <a:r>
              <a:rPr lang="ru-RU" sz="9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95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№ 55 «Правила продажи отдельных видов товаров»</a:t>
            </a:r>
            <a:endParaRPr lang="ru-RU" sz="95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5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ochure_Blueglass_Trifold_TP103417195.potx" id="{B88E9366-3522-4E26-B062-233ACD5D0D11}" vid="{CADBFB46-510C-461D-8030-381CE1CEAAA4}"/>
    </a:ext>
  </a:extLst>
</a:theme>
</file>

<file path=ppt/theme/theme2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1B58DB-4786-47F4-9D10-169C634413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Бизнес-буклет</Template>
  <TotalTime>4829</TotalTime>
  <Words>1566</Words>
  <Application>Microsoft Office PowerPoint</Application>
  <PresentationFormat>Произвольный</PresentationFormat>
  <Paragraphs>104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Verdana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 Конукоев</dc:creator>
  <cp:lastModifiedBy>Артем Конукоев</cp:lastModifiedBy>
  <cp:revision>151</cp:revision>
  <cp:lastPrinted>2018-04-20T14:41:08Z</cp:lastPrinted>
  <dcterms:created xsi:type="dcterms:W3CDTF">2017-10-20T08:50:02Z</dcterms:created>
  <dcterms:modified xsi:type="dcterms:W3CDTF">2019-10-30T10:21:41Z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TC034171969991</vt:lpwstr>
  </property>
</Properties>
</file>