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2"/>
  </p:sldMasterIdLst>
  <p:notesMasterIdLst>
    <p:notesMasterId r:id="rId5"/>
  </p:notesMasterIdLst>
  <p:handoutMasterIdLst>
    <p:handoutMasterId r:id="rId6"/>
  </p:handoutMasterIdLst>
  <p:sldIdLst>
    <p:sldId id="262" r:id="rId3"/>
    <p:sldId id="263" r:id="rId4"/>
  </p:sldIdLst>
  <p:sldSz cx="10058400" cy="77724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 userDrawn="1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ртем Конукоев" initials="АК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2C2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572" y="78"/>
      </p:cViewPr>
      <p:guideLst>
        <p:guide orient="horz" pos="2448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123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1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7F96A5-B40C-4591-A94D-05A85DE82A47}" type="datetimeFigureOut">
              <a:rPr lang="ru-RU" smtClean="0"/>
              <a:pPr/>
              <a:t>30.10.2019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E55127-CA2D-4BC4-8CFE-F19148CDFE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5640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7FC828-8F12-4CF0-9AF3-FA4FDDB6EB28}" type="datetimeFigureOut">
              <a:rPr lang="ru-RU" smtClean="0"/>
              <a:pPr/>
              <a:t>30.10.2019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31900" y="1241425"/>
            <a:ext cx="433387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6B6C3F-CB80-4F8D-9D19-17AA7E3C7BE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0461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ружн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57200" y="457199"/>
            <a:ext cx="2377440" cy="6583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777240" y="665530"/>
            <a:ext cx="1737360" cy="15174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1"/>
          </p:nvPr>
        </p:nvSpPr>
        <p:spPr>
          <a:xfrm>
            <a:off x="777240" y="2302840"/>
            <a:ext cx="1737360" cy="4417999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5000"/>
              </a:lnSpc>
              <a:spcBef>
                <a:spcPts val="800"/>
              </a:spcBef>
              <a:buNone/>
              <a:defRPr sz="10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57200" y="7178040"/>
            <a:ext cx="2377440" cy="1371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124700" y="7086600"/>
            <a:ext cx="246888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Текст 9"/>
          <p:cNvSpPr>
            <a:spLocks noGrp="1"/>
          </p:cNvSpPr>
          <p:nvPr>
            <p:ph type="body" sz="quarter" idx="12"/>
          </p:nvPr>
        </p:nvSpPr>
        <p:spPr>
          <a:xfrm>
            <a:off x="7124700" y="457200"/>
            <a:ext cx="2468880" cy="176346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30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7124700" y="2740819"/>
            <a:ext cx="2468563" cy="420862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4" name="Текст 9"/>
          <p:cNvSpPr>
            <a:spLocks noGrp="1"/>
          </p:cNvSpPr>
          <p:nvPr>
            <p:ph type="body" sz="quarter" idx="14"/>
          </p:nvPr>
        </p:nvSpPr>
        <p:spPr>
          <a:xfrm>
            <a:off x="7124700" y="2266383"/>
            <a:ext cx="2468880" cy="346007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800" b="0">
                <a:solidFill>
                  <a:schemeClr val="accent1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Текст 9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2640898" y="6149706"/>
            <a:ext cx="2130404" cy="198202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100000"/>
              </a:lnSpc>
              <a:spcBef>
                <a:spcPts val="1100"/>
              </a:spcBef>
              <a:buNone/>
              <a:defRPr sz="9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00000"/>
              </a:lnSpc>
              <a:spcBef>
                <a:spcPts val="1100"/>
              </a:spcBef>
              <a:buNone/>
            </a:pPr>
            <a:r>
              <a:rPr lang="ru-RU" sz="900" b="1" i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[Название компании]</a:t>
            </a:r>
          </a:p>
        </p:txBody>
      </p:sp>
      <p:sp>
        <p:nvSpPr>
          <p:cNvPr id="27" name="Текст 9"/>
          <p:cNvSpPr>
            <a:spLocks noGrp="1"/>
          </p:cNvSpPr>
          <p:nvPr>
            <p:ph type="body" sz="quarter" idx="16" hasCustomPrompt="1"/>
          </p:nvPr>
        </p:nvSpPr>
        <p:spPr>
          <a:xfrm rot="16200000">
            <a:off x="2813338" y="6149706"/>
            <a:ext cx="2130404" cy="198202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 dirty="0"/>
              <a:t>[Адрес]</a:t>
            </a:r>
          </a:p>
        </p:txBody>
      </p:sp>
      <p:sp>
        <p:nvSpPr>
          <p:cNvPr id="28" name="Текст 9"/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2985778" y="6149706"/>
            <a:ext cx="2130404" cy="198202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100000"/>
              </a:lnSpc>
              <a:spcBef>
                <a:spcPts val="1100"/>
              </a:spcBef>
              <a:buNone/>
              <a:defRPr sz="9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00000"/>
              </a:lnSpc>
              <a:spcBef>
                <a:spcPts val="1100"/>
              </a:spcBef>
              <a:buNone/>
            </a:pPr>
            <a:r>
              <a:rPr lang="ru-RU" sz="900" b="0" i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[Город, регион, почтовый индекс]</a:t>
            </a:r>
          </a:p>
        </p:txBody>
      </p:sp>
      <p:sp>
        <p:nvSpPr>
          <p:cNvPr id="29" name="Текст 9"/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3628146" y="2873971"/>
            <a:ext cx="2577959" cy="793647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90000"/>
              </a:lnSpc>
              <a:spcBef>
                <a:spcPts val="0"/>
              </a:spcBef>
              <a:buNone/>
              <a:defRPr sz="9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20000"/>
              </a:lnSpc>
              <a:spcBef>
                <a:spcPts val="1100"/>
              </a:spcBef>
              <a:buNone/>
            </a:pPr>
            <a:r>
              <a:rPr lang="ru-RU" sz="900" b="0" i="0" baseline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[Имя получателя]</a:t>
            </a:r>
          </a:p>
          <a:p>
            <a:pPr marL="0" indent="0" algn="l" defTabSz="1005840">
              <a:lnSpc>
                <a:spcPct val="120000"/>
              </a:lnSpc>
              <a:spcBef>
                <a:spcPts val="1100"/>
              </a:spcBef>
              <a:buNone/>
            </a:pPr>
            <a:r>
              <a:rPr lang="ru-RU" sz="900" b="0" i="0" baseline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[Адрес]</a:t>
            </a:r>
          </a:p>
          <a:p>
            <a:pPr marL="0" indent="0" algn="l" defTabSz="1005840">
              <a:lnSpc>
                <a:spcPct val="120000"/>
              </a:lnSpc>
              <a:spcBef>
                <a:spcPts val="1100"/>
              </a:spcBef>
              <a:buNone/>
            </a:pPr>
            <a:r>
              <a:rPr lang="ru-RU" sz="900" b="0" i="0" baseline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[Город, регион, почтовый индекс]</a:t>
            </a:r>
          </a:p>
        </p:txBody>
      </p:sp>
      <p:sp>
        <p:nvSpPr>
          <p:cNvPr id="32" name="Прямоугольник 31"/>
          <p:cNvSpPr/>
          <p:nvPr/>
        </p:nvSpPr>
        <p:spPr>
          <a:xfrm rot="16200000">
            <a:off x="3291840" y="457200"/>
            <a:ext cx="685800" cy="6858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lnSpc>
                <a:spcPct val="125000"/>
              </a:lnSpc>
              <a:buNone/>
            </a:pPr>
            <a:r>
              <a:rPr lang="ru-RU" sz="800" b="0" i="0" dirty="0">
                <a:solidFill>
                  <a:schemeClr val="bg1">
                    <a:lumMod val="85000"/>
                  </a:schemeClr>
                </a:solidFill>
                <a:latin typeface="Verdana"/>
                <a:ea typeface="+mn-ea"/>
                <a:cs typeface="+mn-cs"/>
              </a:rPr>
              <a:t>МЕСТО</a:t>
            </a:r>
            <a:br>
              <a:rPr lang="ru-RU" sz="800" b="0" i="0" dirty="0">
                <a:solidFill>
                  <a:schemeClr val="bg1">
                    <a:lumMod val="85000"/>
                  </a:schemeClr>
                </a:solidFill>
                <a:latin typeface="Verdana"/>
                <a:ea typeface="+mn-ea"/>
                <a:cs typeface="+mn-cs"/>
              </a:rPr>
            </a:br>
            <a:r>
              <a:rPr lang="ru-RU" sz="800" b="0" i="0" dirty="0">
                <a:solidFill>
                  <a:schemeClr val="bg1">
                    <a:lumMod val="85000"/>
                  </a:schemeClr>
                </a:solidFill>
                <a:latin typeface="Verdana"/>
                <a:ea typeface="+mn-ea"/>
                <a:cs typeface="+mn-cs"/>
              </a:rPr>
              <a:t>ДЛЯ</a:t>
            </a:r>
            <a:br>
              <a:rPr lang="ru-RU" sz="800" b="0" i="0" dirty="0">
                <a:solidFill>
                  <a:schemeClr val="bg1">
                    <a:lumMod val="85000"/>
                  </a:schemeClr>
                </a:solidFill>
                <a:latin typeface="Verdana"/>
                <a:ea typeface="+mn-ea"/>
                <a:cs typeface="+mn-cs"/>
              </a:rPr>
            </a:br>
            <a:r>
              <a:rPr lang="ru-RU" sz="800" b="0" i="0" dirty="0">
                <a:solidFill>
                  <a:schemeClr val="bg1">
                    <a:lumMod val="85000"/>
                  </a:schemeClr>
                </a:solidFill>
                <a:latin typeface="Verdana"/>
                <a:ea typeface="+mn-ea"/>
                <a:cs typeface="+mn-cs"/>
              </a:rPr>
              <a:t>МАРКИ </a:t>
            </a:r>
          </a:p>
        </p:txBody>
      </p:sp>
      <p:sp>
        <p:nvSpPr>
          <p:cNvPr id="33" name="Инструкции"/>
          <p:cNvSpPr/>
          <p:nvPr/>
        </p:nvSpPr>
        <p:spPr>
          <a:xfrm>
            <a:off x="10287000" y="0"/>
            <a:ext cx="1676400" cy="7767851"/>
          </a:xfrm>
          <a:prstGeom prst="roundRect">
            <a:avLst>
              <a:gd name="adj" fmla="val 6795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Примечание. 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Этот буклет </a:t>
            </a:r>
            <a:r>
              <a:rPr lang="ru-RU" sz="1100" b="1" i="1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предназначен для печати. </a:t>
            </a: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Чтобы проверить правильность расположения, напечатайте пробный экземпляр на обычной бумаге, прежде чем печатать буклет на</a:t>
            </a:r>
            <a:r>
              <a:rPr lang="ru-RU" sz="1100" b="1" i="1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 карточках.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Вам может понадобиться снять флажок в пункте "Вместить в размер листа" в диалоговом окне "Печать" (в раскрывающемся списке "Слайды размером во всю страницу").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См. инструкцию к принтеру для двусторонней печати.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Чтобы изменить изображения на этом слайде, выделите рисунок и удалите его. Затем щелкните значок "Рисунки" в заполнителе и вставьте свое изображение.</a:t>
            </a:r>
          </a:p>
        </p:txBody>
      </p:sp>
    </p:spTree>
    <p:extLst>
      <p:ext uri="{BB962C8B-B14F-4D97-AF65-F5344CB8AC3E}">
        <p14:creationId xmlns:p14="http://schemas.microsoft.com/office/powerpoint/2010/main" val="65876824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608">
          <p15:clr>
            <a:srgbClr val="FBAE40"/>
          </p15:clr>
        </p15:guide>
        <p15:guide id="2" orient="horz" pos="288">
          <p15:clr>
            <a:srgbClr val="FBAE40"/>
          </p15:clr>
        </p15:guide>
        <p15:guide id="3" pos="288">
          <p15:clr>
            <a:srgbClr val="FBAE40"/>
          </p15:clr>
        </p15:guide>
        <p15:guide id="4" pos="6048">
          <p15:clr>
            <a:srgbClr val="FBAE40"/>
          </p15:clr>
        </p15:guide>
        <p15:guide id="5" pos="2064">
          <p15:clr>
            <a:srgbClr val="A4A3A4"/>
          </p15:clr>
        </p15:guide>
        <p15:guide id="6" pos="4200">
          <p15:clr>
            <a:srgbClr val="A4A3A4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нутрення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198" y="3314607"/>
            <a:ext cx="2834641" cy="237696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 dirty="0"/>
              <a:t>Щелкните, чтобы изменить текст</a:t>
            </a:r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1"/>
          </p:nvPr>
        </p:nvSpPr>
        <p:spPr>
          <a:xfrm>
            <a:off x="457199" y="3624067"/>
            <a:ext cx="2834640" cy="855720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57200" y="7178040"/>
            <a:ext cx="9144000" cy="1371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Рисунок 21"/>
          <p:cNvSpPr>
            <a:spLocks noGrp="1"/>
          </p:cNvSpPr>
          <p:nvPr>
            <p:ph type="pic" sz="quarter" idx="19"/>
          </p:nvPr>
        </p:nvSpPr>
        <p:spPr>
          <a:xfrm>
            <a:off x="457199" y="457200"/>
            <a:ext cx="3200400" cy="260604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1" name="Текст 9"/>
          <p:cNvSpPr>
            <a:spLocks noGrp="1"/>
          </p:cNvSpPr>
          <p:nvPr>
            <p:ph type="body" sz="quarter" idx="20"/>
          </p:nvPr>
        </p:nvSpPr>
        <p:spPr>
          <a:xfrm>
            <a:off x="457199" y="4549821"/>
            <a:ext cx="2834640" cy="145811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Текст 9"/>
          <p:cNvSpPr>
            <a:spLocks noGrp="1"/>
          </p:cNvSpPr>
          <p:nvPr>
            <p:ph type="body" sz="quarter" idx="21"/>
          </p:nvPr>
        </p:nvSpPr>
        <p:spPr>
          <a:xfrm>
            <a:off x="457199" y="4722992"/>
            <a:ext cx="2834640" cy="2143917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657598" y="457199"/>
            <a:ext cx="2834643" cy="26060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Текст 9"/>
          <p:cNvSpPr>
            <a:spLocks noGrp="1"/>
          </p:cNvSpPr>
          <p:nvPr>
            <p:ph type="body" sz="quarter" idx="22"/>
          </p:nvPr>
        </p:nvSpPr>
        <p:spPr>
          <a:xfrm>
            <a:off x="3977637" y="777239"/>
            <a:ext cx="2194564" cy="1963580"/>
          </a:xfr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14000"/>
              </a:lnSpc>
              <a:spcBef>
                <a:spcPts val="900"/>
              </a:spcBef>
              <a:buNone/>
              <a:defRPr sz="110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5" name="Текст 9"/>
          <p:cNvSpPr>
            <a:spLocks noGrp="1"/>
          </p:cNvSpPr>
          <p:nvPr>
            <p:ph type="body" sz="quarter" idx="23"/>
          </p:nvPr>
        </p:nvSpPr>
        <p:spPr>
          <a:xfrm>
            <a:off x="3665820" y="3624068"/>
            <a:ext cx="2834640" cy="1425238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6" name="Текст 9"/>
          <p:cNvSpPr>
            <a:spLocks noGrp="1"/>
          </p:cNvSpPr>
          <p:nvPr>
            <p:ph type="body" sz="quarter" idx="24"/>
          </p:nvPr>
        </p:nvSpPr>
        <p:spPr>
          <a:xfrm>
            <a:off x="3665820" y="5433870"/>
            <a:ext cx="2834640" cy="1433040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7" name="Текст 9"/>
          <p:cNvSpPr>
            <a:spLocks noGrp="1"/>
          </p:cNvSpPr>
          <p:nvPr>
            <p:ph type="body" sz="quarter" idx="25" hasCustomPrompt="1"/>
          </p:nvPr>
        </p:nvSpPr>
        <p:spPr>
          <a:xfrm>
            <a:off x="3665820" y="5122740"/>
            <a:ext cx="2834641" cy="237696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 dirty="0"/>
              <a:t>Щелкните, чтобы изменить текст</a:t>
            </a:r>
          </a:p>
        </p:txBody>
      </p:sp>
      <p:sp>
        <p:nvSpPr>
          <p:cNvPr id="38" name="Текст 9"/>
          <p:cNvSpPr>
            <a:spLocks noGrp="1"/>
          </p:cNvSpPr>
          <p:nvPr>
            <p:ph type="body" sz="quarter" idx="26"/>
          </p:nvPr>
        </p:nvSpPr>
        <p:spPr>
          <a:xfrm>
            <a:off x="7028349" y="548640"/>
            <a:ext cx="2572851" cy="145811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9" name="Текст 9"/>
          <p:cNvSpPr>
            <a:spLocks noGrp="1"/>
          </p:cNvSpPr>
          <p:nvPr>
            <p:ph type="body" sz="quarter" idx="27"/>
          </p:nvPr>
        </p:nvSpPr>
        <p:spPr>
          <a:xfrm>
            <a:off x="7028349" y="728054"/>
            <a:ext cx="2572851" cy="1107357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0" name="Текст 9"/>
          <p:cNvSpPr>
            <a:spLocks noGrp="1"/>
          </p:cNvSpPr>
          <p:nvPr>
            <p:ph type="body" sz="quarter" idx="28"/>
          </p:nvPr>
        </p:nvSpPr>
        <p:spPr>
          <a:xfrm>
            <a:off x="7028349" y="2056588"/>
            <a:ext cx="2572851" cy="145811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Текст 9"/>
          <p:cNvSpPr>
            <a:spLocks noGrp="1"/>
          </p:cNvSpPr>
          <p:nvPr>
            <p:ph type="body" sz="quarter" idx="29"/>
          </p:nvPr>
        </p:nvSpPr>
        <p:spPr>
          <a:xfrm>
            <a:off x="7028349" y="2236002"/>
            <a:ext cx="2572851" cy="277527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2" name="Текст 9"/>
          <p:cNvSpPr>
            <a:spLocks noGrp="1"/>
          </p:cNvSpPr>
          <p:nvPr>
            <p:ph type="body" sz="quarter" idx="30" hasCustomPrompt="1"/>
          </p:nvPr>
        </p:nvSpPr>
        <p:spPr>
          <a:xfrm>
            <a:off x="7028349" y="3387880"/>
            <a:ext cx="2572852" cy="386663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 dirty="0"/>
              <a:t>Щелкните, чтобы изменить текст</a:t>
            </a:r>
          </a:p>
        </p:txBody>
      </p:sp>
      <p:sp>
        <p:nvSpPr>
          <p:cNvPr id="43" name="Текст 9"/>
          <p:cNvSpPr>
            <a:spLocks noGrp="1"/>
          </p:cNvSpPr>
          <p:nvPr>
            <p:ph type="body" sz="quarter" idx="31"/>
          </p:nvPr>
        </p:nvSpPr>
        <p:spPr>
          <a:xfrm>
            <a:off x="7028349" y="2613794"/>
            <a:ext cx="2572851" cy="700813"/>
          </a:xfrm>
        </p:spPr>
        <p:txBody>
          <a:bodyPr lIns="0" tIns="0" rIns="0" bIns="0" anchor="t">
            <a:noAutofit/>
          </a:bodyPr>
          <a:lstStyle>
            <a:lvl1pPr marL="137160" indent="-137160">
              <a:lnSpc>
                <a:spcPct val="114000"/>
              </a:lnSpc>
              <a:spcBef>
                <a:spcPts val="600"/>
              </a:spcBef>
              <a:buClr>
                <a:schemeClr val="accent1"/>
              </a:buClr>
              <a:buSzPct val="130000"/>
              <a:buFont typeface="Arial" panose="020B0604020202020204" pitchFamily="34" charset="0"/>
              <a:buChar char="•"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4" name="Инструкции"/>
          <p:cNvSpPr/>
          <p:nvPr/>
        </p:nvSpPr>
        <p:spPr>
          <a:xfrm>
            <a:off x="10287000" y="0"/>
            <a:ext cx="1676400" cy="7767851"/>
          </a:xfrm>
          <a:prstGeom prst="roundRect">
            <a:avLst>
              <a:gd name="adj" fmla="val 6795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Примечание. 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Этот буклет </a:t>
            </a:r>
            <a:r>
              <a:rPr lang="ru-RU" sz="1100" b="1" i="1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предназначен для печати. </a:t>
            </a: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Чтобы проверить правильность расположения, напечатайте пробный экземпляр на обычной бумаге, прежде чем печатать буклет на</a:t>
            </a:r>
            <a:r>
              <a:rPr lang="ru-RU" sz="1100" b="1" i="1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 карточках.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Вам может понадобиться снять флажок в пункте "Вместить в размер листа" в диалоговом окне "Печать" (в раскрывающемся списке "Слайды размером во всю страницу").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См. инструкцию к принтеру для двусторонней печати.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Чтобы изменить изображения на этом слайде, выделите рисунок и удалите его. Затем щелкните значок "Рисунки" в заполнителе и вставьте свое изображение.</a:t>
            </a:r>
          </a:p>
        </p:txBody>
      </p:sp>
      <p:sp>
        <p:nvSpPr>
          <p:cNvPr id="45" name="Текст 9"/>
          <p:cNvSpPr>
            <a:spLocks noGrp="1"/>
          </p:cNvSpPr>
          <p:nvPr>
            <p:ph type="body" sz="quarter" idx="32" hasCustomPrompt="1"/>
          </p:nvPr>
        </p:nvSpPr>
        <p:spPr>
          <a:xfrm>
            <a:off x="7028349" y="3830555"/>
            <a:ext cx="2572851" cy="137160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114000"/>
              </a:lnSpc>
              <a:spcBef>
                <a:spcPts val="1100"/>
              </a:spcBef>
              <a:buNone/>
              <a:defRPr sz="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14000"/>
              </a:lnSpc>
              <a:spcBef>
                <a:spcPts val="1100"/>
              </a:spcBef>
              <a:buNone/>
            </a:pPr>
            <a:r>
              <a:rPr lang="ru-RU" sz="800" b="1" i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[Название компании]</a:t>
            </a:r>
          </a:p>
        </p:txBody>
      </p:sp>
      <p:sp>
        <p:nvSpPr>
          <p:cNvPr id="46" name="Текст 9"/>
          <p:cNvSpPr>
            <a:spLocks noGrp="1"/>
          </p:cNvSpPr>
          <p:nvPr>
            <p:ph type="body" sz="quarter" idx="33" hasCustomPrompt="1"/>
          </p:nvPr>
        </p:nvSpPr>
        <p:spPr>
          <a:xfrm>
            <a:off x="7028349" y="3975242"/>
            <a:ext cx="2572851" cy="137160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 dirty="0"/>
              <a:t>[Адрес]</a:t>
            </a:r>
          </a:p>
        </p:txBody>
      </p:sp>
      <p:sp>
        <p:nvSpPr>
          <p:cNvPr id="47" name="Текст 9"/>
          <p:cNvSpPr>
            <a:spLocks noGrp="1"/>
          </p:cNvSpPr>
          <p:nvPr>
            <p:ph type="body" sz="quarter" idx="34" hasCustomPrompt="1"/>
          </p:nvPr>
        </p:nvSpPr>
        <p:spPr>
          <a:xfrm>
            <a:off x="7028349" y="4110404"/>
            <a:ext cx="2572851" cy="137160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114000"/>
              </a:lnSpc>
              <a:spcBef>
                <a:spcPts val="1100"/>
              </a:spcBef>
              <a:buNone/>
              <a:defRPr sz="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14000"/>
              </a:lnSpc>
              <a:spcBef>
                <a:spcPts val="1100"/>
              </a:spcBef>
              <a:buNone/>
            </a:pPr>
            <a:r>
              <a:rPr lang="ru-RU" sz="800" b="0" i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[Город, регион, почтовый индекс]</a:t>
            </a:r>
          </a:p>
        </p:txBody>
      </p:sp>
      <p:sp>
        <p:nvSpPr>
          <p:cNvPr id="48" name="Текст 9"/>
          <p:cNvSpPr>
            <a:spLocks noGrp="1"/>
          </p:cNvSpPr>
          <p:nvPr>
            <p:ph type="body" sz="quarter" idx="35" hasCustomPrompt="1"/>
          </p:nvPr>
        </p:nvSpPr>
        <p:spPr>
          <a:xfrm>
            <a:off x="7028349" y="4321766"/>
            <a:ext cx="2572851" cy="137160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114000"/>
              </a:lnSpc>
              <a:spcBef>
                <a:spcPts val="1100"/>
              </a:spcBef>
              <a:buNone/>
              <a:defRPr sz="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14000"/>
              </a:lnSpc>
              <a:spcBef>
                <a:spcPts val="1100"/>
              </a:spcBef>
              <a:buNone/>
            </a:pPr>
            <a:r>
              <a:rPr lang="ru-RU" sz="800" b="0" i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[Телефон]</a:t>
            </a:r>
          </a:p>
        </p:txBody>
      </p:sp>
      <p:sp>
        <p:nvSpPr>
          <p:cNvPr id="49" name="Текст 9"/>
          <p:cNvSpPr>
            <a:spLocks noGrp="1"/>
          </p:cNvSpPr>
          <p:nvPr>
            <p:ph type="body" sz="quarter" idx="36" hasCustomPrompt="1"/>
          </p:nvPr>
        </p:nvSpPr>
        <p:spPr>
          <a:xfrm>
            <a:off x="7028349" y="4466452"/>
            <a:ext cx="2572851" cy="137160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114000"/>
              </a:lnSpc>
              <a:spcBef>
                <a:spcPts val="1100"/>
              </a:spcBef>
              <a:buNone/>
              <a:defRPr sz="800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14000"/>
              </a:lnSpc>
              <a:spcBef>
                <a:spcPts val="1100"/>
              </a:spcBef>
              <a:buNone/>
            </a:pPr>
            <a:r>
              <a:rPr lang="ru-RU" sz="800" b="0" i="0" baseline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[Электронный адрес]</a:t>
            </a:r>
          </a:p>
        </p:txBody>
      </p:sp>
      <p:sp>
        <p:nvSpPr>
          <p:cNvPr id="50" name="Текст 9"/>
          <p:cNvSpPr>
            <a:spLocks noGrp="1"/>
          </p:cNvSpPr>
          <p:nvPr>
            <p:ph type="body" sz="quarter" idx="37" hasCustomPrompt="1"/>
          </p:nvPr>
        </p:nvSpPr>
        <p:spPr>
          <a:xfrm>
            <a:off x="7028349" y="4676885"/>
            <a:ext cx="2572851" cy="137160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 b="0" baseline="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 dirty="0"/>
              <a:t>[Веб-адрес]</a:t>
            </a:r>
          </a:p>
        </p:txBody>
      </p:sp>
    </p:spTree>
    <p:extLst>
      <p:ext uri="{BB962C8B-B14F-4D97-AF65-F5344CB8AC3E}">
        <p14:creationId xmlns:p14="http://schemas.microsoft.com/office/powerpoint/2010/main" val="23943100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608">
          <p15:clr>
            <a:srgbClr val="FBAE40"/>
          </p15:clr>
        </p15:guide>
        <p15:guide id="2" orient="horz" pos="288">
          <p15:clr>
            <a:srgbClr val="FBAE40"/>
          </p15:clr>
        </p15:guide>
        <p15:guide id="0" pos="288">
          <p15:clr>
            <a:srgbClr val="FBAE40"/>
          </p15:clr>
        </p15:guide>
        <p15:guide id="3" pos="6048">
          <p15:clr>
            <a:srgbClr val="FBAE40"/>
          </p15:clr>
        </p15:guide>
        <p15:guide id="4" pos="2136">
          <p15:clr>
            <a:srgbClr val="A4A3A4"/>
          </p15:clr>
        </p15:guide>
        <p15:guide id="5" pos="4272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C7E35-61C9-471C-870E-2CE47EA24035}" type="datetimeFigureOut">
              <a:rPr lang="ru-RU" smtClean="0"/>
              <a:pPr/>
              <a:t>30.10.2019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36ED2-EF9B-4B9B-9B58-09E1C1CBDE0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466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  <a:alpha val="3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381" y="-4916"/>
            <a:ext cx="820378" cy="738612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/>
            </a:outerShdw>
            <a:softEdge rad="3175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AEB43CB-D95B-434D-98BB-9971D21E3526}"/>
              </a:ext>
            </a:extLst>
          </p:cNvPr>
          <p:cNvSpPr txBox="1"/>
          <p:nvPr/>
        </p:nvSpPr>
        <p:spPr>
          <a:xfrm>
            <a:off x="6999657" y="3133056"/>
            <a:ext cx="2697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749808">
              <a:spcBef>
                <a:spcPts val="720"/>
              </a:spcBef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ПРОДАЖЕ ОБУВИ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AutoShape 8" descr="Картинки по запросу российский рубл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Rectangle 2">
            <a:extLst>
              <a:ext uri="{FF2B5EF4-FFF2-40B4-BE49-F238E27FC236}">
                <a16:creationId xmlns:a16="http://schemas.microsoft.com/office/drawing/2014/main" id="{CD141A02-F04A-467F-BCA1-E7B2A40A47DF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6667499" y="7461335"/>
            <a:ext cx="3385513" cy="307777"/>
          </a:xfrm>
          <a:prstGeom prst="rect">
            <a:avLst/>
          </a:prstGeom>
          <a:solidFill>
            <a:sysClr val="window" lastClr="FFFFFF"/>
          </a:solidFill>
          <a:ln w="2857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ДЛЯ ПРОДАЖИ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80528" y="732011"/>
            <a:ext cx="3419291" cy="609397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050" b="1" dirty="0" smtClean="0">
              <a:solidFill>
                <a:schemeClr val="tx2"/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05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УПРАВЛЕНИЕ РОСПОТРЕБНАДЗОРА ПО </a:t>
            </a:r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РОСТОВСКОЙ </a:t>
            </a:r>
            <a:r>
              <a:rPr lang="ru-RU" sz="105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ОБЛАСТИ</a:t>
            </a:r>
          </a:p>
          <a:p>
            <a:pPr algn="just"/>
            <a:endParaRPr lang="ru-RU" sz="1050" b="1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Консультирование </a:t>
            </a:r>
            <a:r>
              <a:rPr lang="ru-RU" sz="1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личном приеме</a:t>
            </a:r>
            <a:r>
              <a:rPr lang="en-US" sz="1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200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Ростов-на-Дону, ул. Селиванова, 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вторник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четверг с 09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:00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18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:00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Консультирование в </a:t>
            </a:r>
            <a:r>
              <a:rPr lang="ru-RU" sz="1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телефонном режиме </a:t>
            </a:r>
            <a:r>
              <a:rPr lang="ru-RU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algn="just"/>
            <a:r>
              <a:rPr lang="ru-RU" sz="1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(863)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282-82-64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вторник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четверг с 09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:00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18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:00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перерыв с 13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 до 14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 algn="just">
              <a:spcBef>
                <a:spcPts val="0"/>
              </a:spcBef>
              <a:buNone/>
            </a:pP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ФЕДЕРАЛЬНОЕ БЮДЖЕТНОЕ УЧРЕЖДЕНИЕ ЗДРАВООХРАНЕНИЯ</a:t>
            </a:r>
          </a:p>
          <a:p>
            <a:pPr marL="271463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ГИГЕНЫ И ЭПИДЕМИОЛОГИИ В РОСТОВСКОЙ </a:t>
            </a:r>
            <a:r>
              <a:rPr lang="ru-RU" sz="105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ОБЛАСТИ»</a:t>
            </a:r>
          </a:p>
          <a:p>
            <a:pPr marL="271463" indent="0" algn="ctr">
              <a:spcBef>
                <a:spcPts val="0"/>
              </a:spcBef>
              <a:buFont typeface="Arial" pitchFamily="34" charset="0"/>
              <a:buNone/>
            </a:pPr>
            <a:endParaRPr lang="ru-RU" sz="105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Консультирование при личном приеме</a:t>
            </a:r>
            <a:r>
              <a:rPr lang="en-US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200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г. Ростов-на-Дону, пр. Космонавтов, д. 29 </a:t>
            </a: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понедельник, среда, пятница с 09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:00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18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:00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Консультирование  в телефонном режиме</a:t>
            </a:r>
            <a:r>
              <a:rPr lang="en-US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(863) 235-19-00</a:t>
            </a: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понедельник, среда, пятница с 09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:00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18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:00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перерыв с 13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 до 14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105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«ВИРТУАЛЬНАЯ ПРИЕМНАЯ» </a:t>
            </a:r>
          </a:p>
          <a:p>
            <a:pPr marL="271463" algn="ctr"/>
            <a:r>
              <a:rPr lang="ru-RU" sz="105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Задать вопрос потребители могут через «виртуальную приемную»</a:t>
            </a:r>
          </a:p>
          <a:p>
            <a:pPr marL="271463" algn="ctr"/>
            <a:r>
              <a:rPr lang="ru-RU" sz="105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сайте </a:t>
            </a:r>
            <a:r>
              <a:rPr lang="en-US" sz="10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http://zpp.rospotrebnadzor.ru</a:t>
            </a:r>
            <a:endParaRPr lang="ru-RU" sz="1050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 algn="just">
              <a:spcBef>
                <a:spcPts val="0"/>
              </a:spcBef>
              <a:buFont typeface="Arial" pitchFamily="34" charset="0"/>
              <a:buNone/>
            </a:pPr>
            <a:endParaRPr lang="ru-RU" sz="105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 ЕДИНОГО КОНСУЛЬТАЦИОННОГО ЦЕНТРА РОСПОТРЕБНАДЗОРА</a:t>
            </a:r>
          </a:p>
          <a:p>
            <a:pPr algn="ctr"/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8-800-555-49-43</a:t>
            </a:r>
          </a:p>
          <a:p>
            <a:pPr algn="ctr"/>
            <a:r>
              <a:rPr lang="ru-RU" sz="105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(ежедневно, круглосуточно)</a:t>
            </a:r>
            <a:endParaRPr lang="ru-RU" sz="105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 algn="just">
              <a:spcBef>
                <a:spcPts val="0"/>
              </a:spcBef>
              <a:buNone/>
            </a:pP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67406" y="16880"/>
            <a:ext cx="3500094" cy="58477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Консультационный центр для потребителей: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800375" y="7536820"/>
            <a:ext cx="2476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Ростов-на-Дону </a:t>
            </a:r>
            <a:r>
              <a:rPr lang="ru-RU" sz="1200" dirty="0" smtClean="0"/>
              <a:t>2019г</a:t>
            </a:r>
            <a:r>
              <a:rPr lang="ru-RU" sz="1200" dirty="0"/>
              <a:t>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267BCF9-716E-48C8-87BB-E6D2C312E0CF}"/>
              </a:ext>
            </a:extLst>
          </p:cNvPr>
          <p:cNvSpPr/>
          <p:nvPr/>
        </p:nvSpPr>
        <p:spPr>
          <a:xfrm>
            <a:off x="0" y="0"/>
            <a:ext cx="3167406" cy="830997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Консультирование потребителей в МФЦ городов и районов Ростовской области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827257"/>
            <a:ext cx="3176833" cy="692497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Обращаем внимание, что в настоящее время Вы можете получить консультацию по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вопросам защиты прав потребителей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том числе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режиме прямой видеосвязи через МФЦ городов и районов Ростовской области.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Ростове-на-Дону консультирование потребителей в МФЦ осуществляется по адресам: ул. Большая Садовая, 55;  ул. Большая Садовая, 83; ул. Тульская, 2; пр. Стачки, 46; пр. Коммунистический, 32/3; ул. Казахская, 107; ул. 3-я Линия, 4; пр. Королева, 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По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результатам консультирования можно будет также подать жалобу по факту нарушения законодательства в сфере защиты прав потребителей или заявление об оказании правовой помощи в подготовке проекта претензии к продавцу (исполнителю), искового заявления в суд.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Онлайн-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проводятся 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МФЦ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специалистами отдела защиты прав потребителей Управления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Роспотребнадзора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Ростовской области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вторникам каждого месяца с 10:00 до 17:00. В случае, когда вторник выпадает на праздничный день, сеанс видеосвязи проводится в ближайший рабочий день Управления, следующий после праздничного дня. Запись на консультацию в режиме видеосвязи осуществляется сотрудниками МФЦ при предъявлении паспорта, не менее чем за сутки до даты консультирования.</a:t>
            </a:r>
          </a:p>
          <a:p>
            <a:pPr algn="ctr">
              <a:buClr>
                <a:srgbClr val="2F82BB"/>
              </a:buClr>
              <a:defRPr/>
            </a:pPr>
            <a:endParaRPr lang="ru-RU" sz="1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Clr>
                <a:srgbClr val="2F82BB"/>
              </a:buClr>
              <a:defRPr/>
            </a:pPr>
            <a:endParaRPr lang="ru-RU" sz="1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Clr>
                <a:srgbClr val="2F82BB"/>
              </a:buClr>
              <a:defRPr/>
            </a:pPr>
            <a:endParaRPr lang="ru-RU" sz="1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39109" y="831130"/>
            <a:ext cx="341929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050" b="1" dirty="0" smtClean="0">
              <a:solidFill>
                <a:schemeClr val="tx2"/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1050" b="1" dirty="0" smtClean="0">
              <a:solidFill>
                <a:schemeClr val="tx2"/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05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УПРАВЛЕНИЕ </a:t>
            </a:r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ФЕДЕРАЛЬНОЙ СЛУЖБЫ ПО НАДЗОРУ В СФЕРЕ ЗАЩИТЫ ПРАВ ПОТРЕБИТЕЛЕЙ И БЛАГОПОЛУЧИЯ ЧЕЛОВЕКА ПО РОСТОВСКОЙ ОБЛАСТИ</a:t>
            </a:r>
          </a:p>
          <a:p>
            <a:pPr marL="271463" indent="0" algn="just">
              <a:spcBef>
                <a:spcPts val="0"/>
              </a:spcBef>
              <a:buNone/>
            </a:pP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ФЕДЕРАЛЬНОЕ БЮДЖЕТНОЕ УЧРЕЖДЕНИЕ ЗДРАВООХРАНЕНИЯ</a:t>
            </a:r>
          </a:p>
          <a:p>
            <a:pPr marL="271463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ГИГЕНЫ И ЭПИДЕМИОЛОГИИ В РОСТОВСКОЙ ОБЛАСТИ»</a:t>
            </a:r>
          </a:p>
          <a:p>
            <a:pPr marL="271463" indent="0" algn="just">
              <a:spcBef>
                <a:spcPts val="0"/>
              </a:spcBef>
              <a:buNone/>
            </a:pPr>
            <a:endParaRPr lang="en-US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819" y="4049988"/>
            <a:ext cx="3353194" cy="341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98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  <a:alpha val="3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0772358-492D-47B6-9D58-9236936B30A2}"/>
              </a:ext>
            </a:extLst>
          </p:cNvPr>
          <p:cNvSpPr/>
          <p:nvPr/>
        </p:nvSpPr>
        <p:spPr>
          <a:xfrm>
            <a:off x="6772265" y="200698"/>
            <a:ext cx="3286134" cy="7625164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8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Правилах продажи отдельных видов товаров, утвержденных постановлением </a:t>
            </a:r>
            <a:r>
              <a:rPr lang="ru-RU" sz="8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</a:t>
            </a:r>
            <a: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РФ от 19.01.1998 № 55 (далее - Правила), а также в Законе РФ от 07.02.1992 № 2300-1 «О защите прав потребителей» закреплены особенности продажи различных видов товаров, в том числе и обуви. </a:t>
            </a:r>
            <a:endParaRPr lang="en-US" sz="89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8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Обувь </a:t>
            </a:r>
            <a: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передается покупателю в потребительской упаковке. Вместе с товаром покупателю передается товарный чек, в котором указываются продавец (ООО или индивидуальный предприниматель), наименование товара, дата продажи, артикул, сорт и цена товара, а также подпись лица, осуществляющего продажу. </a:t>
            </a:r>
            <a:endParaRPr lang="en-US" sz="89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8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Потребитель </a:t>
            </a:r>
            <a: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вправе в течение 14 дней со дня покупки обменять обувь надлежащего качества на аналогичный товар у продавца, у которого этот товар был приобретен. Обмен производится в случае: если обувь не была в употреблении, сохранены ее товарный вид, потребительские свойства, ярлыки, а также имеется товарный или кассовый чек. Отсутствие у потребителя товарного или кассового чека не лишает его возможности ссылаться на свидетельские показания. При отсутствии у продавца необходимого для обмена товара потребитель вправе возвратить приобретенный товар продавцу и получить уплаченную за него денежную </a:t>
            </a:r>
            <a:r>
              <a:rPr lang="ru-RU" sz="8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сумму.</a:t>
            </a:r>
            <a:endParaRPr lang="en-US" sz="89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8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Требование </a:t>
            </a:r>
            <a: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потребителя о возврате уплаченной за товар денежной суммы подлежит </a:t>
            </a:r>
            <a:r>
              <a:rPr lang="ru-RU" sz="89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удовле</a:t>
            </a:r>
            <a: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-творению в течение трех дней со дня возврата указанного товара (ст.25 Закона РФ от 07.02.92г. №2300-1 «О защите прав потребителей</a:t>
            </a:r>
            <a:r>
              <a:rPr lang="ru-RU" sz="8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»).</a:t>
            </a:r>
            <a:endParaRPr lang="en-US" sz="89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8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обнаружения недостатков в обуви необходимо обратиться к продавцу товара с письменной претензией, составленной в двух экземплярах, в которой должно быть указано одно из следующих требований: ремонта, замены товара ненадлежащего качества, соразмерного уменьшения цены или возврата </a:t>
            </a:r>
            <a:r>
              <a:rPr lang="ru-RU" sz="8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денег.</a:t>
            </a:r>
            <a:endParaRPr lang="en-US" sz="89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8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</a:t>
            </a:r>
            <a: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экземпляр претензии необходимо вручить продавцу лично, либо направить заказным письмом с уведомлением. В случае личного вручения претензии на втором экземпляре продавец должен указать дату, Ф.И.О. лица, принявшего претензию. </a:t>
            </a:r>
            <a:r>
              <a:rPr lang="ru-RU" sz="89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ешение</a:t>
            </a:r>
            <a:r>
              <a:rPr lang="ru-RU" sz="8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возврате обуви или устранения выявленного дефекта должно быть принято в течение 10 дней. Часто, чтобы установить причину дефекта прибегают к помощи экспертизы. Если дефект обуви выявлен в гарантийный срок, то она проводится за счёт продавца. Если срок гарантии прошел, то бремя доказательства качества лежит на покупателе. В случае выявления производственного дефекта, расходы за проведение экспертизы возмещаются </a:t>
            </a:r>
            <a:r>
              <a:rPr lang="ru-RU" sz="8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продавцом</a:t>
            </a:r>
            <a: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89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8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Покупая </a:t>
            </a:r>
            <a: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сезонную обувь, необходимо знать, что срок гарантии исчисляется с начала наступления сезона. </a:t>
            </a:r>
            <a:b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Нередко </a:t>
            </a:r>
            <a:r>
              <a:rPr lang="ru-RU" sz="8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продавцы обуви устраивают распродажи, обычно в конце сезона, со скидками, а при выявлении различных недостатков в процессе носки пытаются устраниться от ответственности, мотивировав отказ снижением цены на товар. Однако правило о невозможности возврата уценённого товара действует только в том случае, если покупатель был предупреждён о недостатках </a:t>
            </a:r>
            <a:r>
              <a:rPr lang="ru-RU" sz="89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товара </a:t>
            </a:r>
            <a:r>
              <a:rPr lang="ru-RU" sz="89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заранее.</a:t>
            </a:r>
            <a:endParaRPr lang="en-US" sz="89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2BF4B29-CB7A-4E25-955A-A1C3BAB41726}"/>
              </a:ext>
            </a:extLst>
          </p:cNvPr>
          <p:cNvSpPr/>
          <p:nvPr/>
        </p:nvSpPr>
        <p:spPr>
          <a:xfrm>
            <a:off x="0" y="254159"/>
            <a:ext cx="3397598" cy="751824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 началась маркировка обуви контрольными идентификационными знаками. Ими будет помечаться каждая пара. С 1 июля 2019 участие в маркировке обуви обязательно для всех участников оборота. </a:t>
            </a:r>
            <a:endParaRPr lang="en-US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Обязательная маркировка обуви введена с 1 июля 2019 года. К этому моменту все участники обувного рынка уже должны были освоить работу по новому порядку. Срок установлен распоряжением Правительства РФ №792-р. Однако впоследствии было решено сделать переход постепенным. Этапы такие: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 июля до 1 октября 2019 участники оборота обуви обязаны будут зарегистрироваться в системе, подать заявки на оборудование — регистраторы эмиссии кодов — и начать маркировать остатки по упрощенной схеме.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 октября до 1 февраля 2020 участники получат регистраторы эмиссии и закончат маркировку остатков.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 февраля 2020 маркироваться будет вся обувь, оборот продукции без маркировки будет запрещен.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 начался год назад. Эксперимент по маркировке обуви стартовал 1 июня 2018 и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закончился</a:t>
            </a:r>
            <a:r>
              <a:rPr lang="en-US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2019г. 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Маркировка обуви в России вводится распоряжением правительства №792-р от 28 апреля 2018 года. Оно содержит список товаров, которые будут маркироваться в обязательном порядке. Также в распоряжении указаны сроки введения для них обязательной маркировки. Для обуви это 1 июля 2019 года.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 по маркировке обуви средствами идентификации был введен постановлением правительства РФ №620 от 30 мая 2018 года. В нем оговаривались сроки — с 1.06.18 по 30.06.19. Также постановление правительства РФ о маркировке обуви установило порядок проведения и добровольную основу участия, определяет участников и ответственные органы власти.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Курирует проект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Минпромторг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 обеспечение эксперимента отвечают Минфин, Министерство цифрового развития, ФСБ, ФНС, ФТС и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Роспотребнадзор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ответственная сторона — оператор системы маркировки обуви. Им назначен Центр развития перспективных технологий — частная компания. Предполагается, что государственно-частное партнерство поможет снизить нагрузку на государственный бюджет. ЦРПТ разрабатывает и поддерживает систему маркировки, создает и защищает цифровые коды за собственный счет, а не на бюджетные средства.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Генерация кодов маркировки платная. С 1 июля 2019 плата составляет 50 копеек за один код без </a:t>
            </a:r>
            <a:r>
              <a:rPr lang="ru-RU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учета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налога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добавленную стоимость.</a:t>
            </a:r>
          </a:p>
          <a:p>
            <a:pPr algn="just"/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ЦРПТ уже давно занимается маркировкой, в том числе ведет пилотный проект по сигаретам, который стартовал в январе 2018 года. Этот опыт помог провести эксперимент в новой товарной группе. В будущем система, которая уже создана для обуви и табачных изделий, будет распространена на одежду, духи, покрышки и другие товары из распоряжения №792-р — с отдельными изменениями, например, в части возврата товаров. Вероятно, ЦРПТ станет оператором единой системы маркировки для всех товаров на рынке, которую предполагается создать </a:t>
            </a:r>
            <a:endParaRPr lang="en-US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319D16B-B3F3-4910-B67B-AF5DB1661212}"/>
              </a:ext>
            </a:extLst>
          </p:cNvPr>
          <p:cNvSpPr/>
          <p:nvPr/>
        </p:nvSpPr>
        <p:spPr>
          <a:xfrm>
            <a:off x="-18904" y="200055"/>
            <a:ext cx="33076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267BCF9-716E-48C8-87BB-E6D2C312E0CF}"/>
              </a:ext>
            </a:extLst>
          </p:cNvPr>
          <p:cNvSpPr/>
          <p:nvPr/>
        </p:nvSpPr>
        <p:spPr>
          <a:xfrm>
            <a:off x="13163" y="7937"/>
            <a:ext cx="3356198" cy="246221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itchFamily="18" charset="0"/>
              </a:rPr>
              <a:t>ТРЕБОВАНИЯ К МАРКИРОВКЕ ТОВАРА</a:t>
            </a:r>
            <a:endParaRPr lang="ru-RU" sz="10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" name="AutoShape 2" descr="Картинки по запросу микрозай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267BCF9-716E-48C8-87BB-E6D2C312E0CF}"/>
              </a:ext>
            </a:extLst>
          </p:cNvPr>
          <p:cNvSpPr/>
          <p:nvPr/>
        </p:nvSpPr>
        <p:spPr>
          <a:xfrm>
            <a:off x="6805104" y="31123"/>
            <a:ext cx="3253296" cy="246221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itchFamily="18" charset="0"/>
              </a:rPr>
              <a:t>ПРАВИЛА ПРОДАЖИ ОБУВИ</a:t>
            </a:r>
            <a:endParaRPr lang="ru-RU" sz="10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7BE5C2E-D22B-43E5-9196-14C6B6A2B477}"/>
              </a:ext>
            </a:extLst>
          </p:cNvPr>
          <p:cNvSpPr/>
          <p:nvPr/>
        </p:nvSpPr>
        <p:spPr>
          <a:xfrm>
            <a:off x="3392058" y="31489"/>
            <a:ext cx="3389742" cy="53091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9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РФ «О защите прав потребителей</a:t>
            </a:r>
            <a:r>
              <a:rPr lang="ru-RU" sz="9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9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№55 «Правила продажи отдельных видов товаров»</a:t>
            </a:r>
            <a:endParaRPr lang="ru-RU" sz="95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0772358-492D-47B6-9D58-9236936B30A2}"/>
              </a:ext>
            </a:extLst>
          </p:cNvPr>
          <p:cNvSpPr/>
          <p:nvPr/>
        </p:nvSpPr>
        <p:spPr>
          <a:xfrm>
            <a:off x="3392057" y="562267"/>
            <a:ext cx="3380208" cy="7210134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году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о маркировке товара предполагает строгую ответственность за нарушения. Так, статья 4.7 п. 554-ФЗ вводит дополнительный обязательный реквизит кассового чека — «код товара», позволяющий идентифицировать товар. Постановлением Правительства РФ № 174 от 21 февраля 2019 года установлено, что в этом реквизите для товаров, которые подлежат маркировке, указывается код идентификации, предусмотренный 381-ФЗ («Об основах государственного регулирования торговой деятельности в Российской Федерации»).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несоблюдение этого требования может быть применена ответственность, которая установлена частью 4 статьи 14.5 КоАП РФ за нарушение порядка и условий применения кассовой техники: предупреждение или административный штраф на должностных лиц от 1,5 до 3 тысяч рублей; на юридических лиц — в виде предупреждения или административного штрафа от 5 тысяч до 10 тысяч рублей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Обязательная маркировка обуви уже действует: производители наносят на обувь и упаковку метки с данными о марке, модели, материалах, бренде и производителе, стране происхождения, для кожаной обуви — о виде кожи. Эта информация не зашифрована, а сама метка должна быть крупной и разборчивой, чтобы покупателю было легко ее прочитать и проверить, все ли соответствует действительности.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достоверность указанных данных отвечают производитель, импортер и розничный продавец. Продавать обувь без маркировки нельзя. Такой порядок маркировки обуви регулируется ГОСТом Р 53917-2019 и Техническим Регламентом Таможенного Союза «О безопасности продукции легкой промышленности» (ТР ТС 017/2011).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Новая маркировка обуви с 2019 года — электронная. На обувь наносится цифровой код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DataMatrix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Информация </a:t>
            </a:r>
            <a:r>
              <a:rPr lang="ru-RU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нем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приведена к унифицированному формату, зашифрована в виде последовательности символов и защищена от подделки с помощью криптографических технологий.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 будут печатать на обувной коробке или на ярлыке производители и импортеры. Генерирует коды оператор системы маркировки — ЦРПТ. Для каждой пары обуви код маркировки создается отдельно. Коды невозможно подделать, они не повторяются в течение нескольких лет, а при продаже промаркированной обуви не списываются (в отличие от кодов для сигарет). Это сделано, чтобы предусмотреть возврат товара. В этом случае обувь с кодом вернется в оборот.</a:t>
            </a:r>
          </a:p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цифровой маркировки на товаре — это гарантия, что обувь произведена законно, ее качество соответствует заявленному, а все необходимые налоги и таможенные сборы выплачены. Сканируя код, можно получить всю информацию о товаре и его логистике. Маркировка обуви контрольными идентификационными знаками позволит усилить и автоматизировать контроль за движением продукции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54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Brochure">
      <a:dk1>
        <a:sysClr val="windowText" lastClr="000000"/>
      </a:dk1>
      <a:lt1>
        <a:sysClr val="window" lastClr="FFFFFF"/>
      </a:lt1>
      <a:dk2>
        <a:srgbClr val="323232"/>
      </a:dk2>
      <a:lt2>
        <a:srgbClr val="E6E6E6"/>
      </a:lt2>
      <a:accent1>
        <a:srgbClr val="74CBC8"/>
      </a:accent1>
      <a:accent2>
        <a:srgbClr val="EDC765"/>
      </a:accent2>
      <a:accent3>
        <a:srgbClr val="8AC867"/>
      </a:accent3>
      <a:accent4>
        <a:srgbClr val="F0924C"/>
      </a:accent4>
      <a:accent5>
        <a:srgbClr val="907CB3"/>
      </a:accent5>
      <a:accent6>
        <a:srgbClr val="E87C8D"/>
      </a:accent6>
      <a:hlink>
        <a:srgbClr val="74CBC8"/>
      </a:hlink>
      <a:folHlink>
        <a:srgbClr val="907CB3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ochure_Blueglass_Trifold_TP103417195.potx" id="{B88E9366-3522-4E26-B062-233ACD5D0D11}" vid="{CADBFB46-510C-461D-8030-381CE1CEAAA4}"/>
    </a:ext>
  </a:extLst>
</a:theme>
</file>

<file path=ppt/theme/theme2.xml><?xml version="1.0" encoding="utf-8"?>
<a:theme xmlns:a="http://schemas.openxmlformats.org/drawingml/2006/main" name="Office Theme">
  <a:themeElements>
    <a:clrScheme name="Brochure">
      <a:dk1>
        <a:sysClr val="windowText" lastClr="000000"/>
      </a:dk1>
      <a:lt1>
        <a:sysClr val="window" lastClr="FFFFFF"/>
      </a:lt1>
      <a:dk2>
        <a:srgbClr val="323232"/>
      </a:dk2>
      <a:lt2>
        <a:srgbClr val="E6E6E6"/>
      </a:lt2>
      <a:accent1>
        <a:srgbClr val="74CBC8"/>
      </a:accent1>
      <a:accent2>
        <a:srgbClr val="EDC765"/>
      </a:accent2>
      <a:accent3>
        <a:srgbClr val="8AC867"/>
      </a:accent3>
      <a:accent4>
        <a:srgbClr val="F0924C"/>
      </a:accent4>
      <a:accent5>
        <a:srgbClr val="907CB3"/>
      </a:accent5>
      <a:accent6>
        <a:srgbClr val="E87C8D"/>
      </a:accent6>
      <a:hlink>
        <a:srgbClr val="74CBC8"/>
      </a:hlink>
      <a:folHlink>
        <a:srgbClr val="907CB3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Brochure">
      <a:dk1>
        <a:sysClr val="windowText" lastClr="000000"/>
      </a:dk1>
      <a:lt1>
        <a:sysClr val="window" lastClr="FFFFFF"/>
      </a:lt1>
      <a:dk2>
        <a:srgbClr val="323232"/>
      </a:dk2>
      <a:lt2>
        <a:srgbClr val="E6E6E6"/>
      </a:lt2>
      <a:accent1>
        <a:srgbClr val="74CBC8"/>
      </a:accent1>
      <a:accent2>
        <a:srgbClr val="EDC765"/>
      </a:accent2>
      <a:accent3>
        <a:srgbClr val="8AC867"/>
      </a:accent3>
      <a:accent4>
        <a:srgbClr val="F0924C"/>
      </a:accent4>
      <a:accent5>
        <a:srgbClr val="907CB3"/>
      </a:accent5>
      <a:accent6>
        <a:srgbClr val="E87C8D"/>
      </a:accent6>
      <a:hlink>
        <a:srgbClr val="74CBC8"/>
      </a:hlink>
      <a:folHlink>
        <a:srgbClr val="907CB3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11B58DB-4786-47F4-9D10-169C634413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Бизнес-буклет</Template>
  <TotalTime>4567</TotalTime>
  <Words>737</Words>
  <Application>Microsoft Office PowerPoint</Application>
  <PresentationFormat>Произвольный</PresentationFormat>
  <Paragraphs>78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Times New Roman</vt:lpstr>
      <vt:lpstr>Verdana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Артем Конукоев</dc:creator>
  <cp:lastModifiedBy>Артем Конукоев</cp:lastModifiedBy>
  <cp:revision>138</cp:revision>
  <cp:lastPrinted>2018-04-20T14:41:08Z</cp:lastPrinted>
  <dcterms:created xsi:type="dcterms:W3CDTF">2017-10-20T08:50:02Z</dcterms:created>
  <dcterms:modified xsi:type="dcterms:W3CDTF">2019-10-30T10:16:24Z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TC034171969991</vt:lpwstr>
  </property>
</Properties>
</file>