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10058400" cy="77724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1" userDrawn="1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ртем Конукоев" initials="АК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FFFFCC"/>
    <a:srgbClr val="2C2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5476" autoAdjust="0"/>
  </p:normalViewPr>
  <p:slideViewPr>
    <p:cSldViewPr snapToGrid="0">
      <p:cViewPr varScale="1">
        <p:scale>
          <a:sx n="97" d="100"/>
          <a:sy n="97" d="100"/>
        </p:scale>
        <p:origin x="1704" y="156"/>
      </p:cViewPr>
      <p:guideLst>
        <p:guide orient="horz" pos="2471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23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F96A5-B40C-4591-A94D-05A85DE82A47}" type="datetimeFigureOut">
              <a:rPr lang="ru-RU" smtClean="0"/>
              <a:pPr/>
              <a:t>08.07.2019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828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8828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55127-CA2D-4BC4-8CFE-F19148CDFE6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FC828-8F12-4CF0-9AF3-FA4FDDB6EB28}" type="datetimeFigureOut">
              <a:rPr lang="ru-RU" smtClean="0"/>
              <a:pPr/>
              <a:t>08.07.2019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43013" y="1235075"/>
            <a:ext cx="43116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8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8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B6C3F-CB80-4F8D-9D19-17AA7E3C7BE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80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Рисунок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4" name="Текст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800" b="0">
                <a:solidFill>
                  <a:schemeClr val="accent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Текст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64089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27" name="Текст 9"/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281333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28" name="Текст 9"/>
          <p:cNvSpPr>
            <a:spLocks noGrp="1"/>
          </p:cNvSpPr>
          <p:nvPr>
            <p:ph type="body" sz="quarter" idx="17" hasCustomPrompt="1"/>
          </p:nvPr>
        </p:nvSpPr>
        <p:spPr>
          <a:xfrm rot="16200000">
            <a:off x="2985778" y="6149706"/>
            <a:ext cx="2130404" cy="198202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00000"/>
              </a:lnSpc>
              <a:spcBef>
                <a:spcPts val="1100"/>
              </a:spcBef>
              <a:buNone/>
              <a:defRPr sz="9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ru-RU" sz="9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29" name="Текст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90000"/>
              </a:lnSpc>
              <a:spcBef>
                <a:spcPts val="0"/>
              </a:spcBef>
              <a:buNone/>
              <a:defRPr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[Имя получателя]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[Адрес]</a:t>
            </a:r>
          </a:p>
          <a:p>
            <a:pPr marL="0" indent="0" algn="l" defTabSz="1005840">
              <a:lnSpc>
                <a:spcPct val="120000"/>
              </a:lnSpc>
              <a:spcBef>
                <a:spcPts val="1100"/>
              </a:spcBef>
              <a:buNone/>
            </a:pPr>
            <a:r>
              <a:rPr lang="ru-RU" sz="9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32" name="Прямоугольник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>
              <a:lnSpc>
                <a:spcPct val="125000"/>
              </a:lnSpc>
              <a:buNone/>
            </a:pP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МЕСТО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ДЛЯ</a:t>
            </a:r>
            <a:b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</a:br>
            <a:r>
              <a:rPr lang="ru-RU" sz="800" b="0" i="0" dirty="0">
                <a:solidFill>
                  <a:schemeClr val="bg1">
                    <a:lumMod val="85000"/>
                  </a:schemeClr>
                </a:solidFill>
                <a:latin typeface="Verdana"/>
                <a:ea typeface="+mn-ea"/>
                <a:cs typeface="+mn-cs"/>
              </a:rPr>
              <a:t>МАРКИ </a:t>
            </a:r>
          </a:p>
        </p:txBody>
      </p:sp>
      <p:sp>
        <p:nvSpPr>
          <p:cNvPr id="33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314607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5572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исунок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21" name="Текст 9"/>
          <p:cNvSpPr>
            <a:spLocks noGrp="1"/>
          </p:cNvSpPr>
          <p:nvPr>
            <p:ph type="body" sz="quarter" idx="20"/>
          </p:nvPr>
        </p:nvSpPr>
        <p:spPr>
          <a:xfrm>
            <a:off x="457199" y="4549821"/>
            <a:ext cx="2834640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Текст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14000"/>
              </a:lnSpc>
              <a:spcBef>
                <a:spcPts val="900"/>
              </a:spcBef>
              <a:buNone/>
              <a:defRPr sz="11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Текст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42523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6" name="Текст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7" name="Текст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5122740"/>
            <a:ext cx="2834641" cy="2376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38" name="Текст 9"/>
          <p:cNvSpPr>
            <a:spLocks noGrp="1"/>
          </p:cNvSpPr>
          <p:nvPr>
            <p:ph type="body" sz="quarter" idx="26"/>
          </p:nvPr>
        </p:nvSpPr>
        <p:spPr>
          <a:xfrm>
            <a:off x="7028349" y="548640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9" name="Текст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0" name="Текст 9"/>
          <p:cNvSpPr>
            <a:spLocks noGrp="1"/>
          </p:cNvSpPr>
          <p:nvPr>
            <p:ph type="body" sz="quarter" idx="28"/>
          </p:nvPr>
        </p:nvSpPr>
        <p:spPr>
          <a:xfrm>
            <a:off x="7028349" y="2056588"/>
            <a:ext cx="2572851" cy="14581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Текст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Текст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87880"/>
            <a:ext cx="2572852" cy="386663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Щелкните, чтобы изменить текст</a:t>
            </a:r>
          </a:p>
        </p:txBody>
      </p:sp>
      <p:sp>
        <p:nvSpPr>
          <p:cNvPr id="43" name="Текст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00813"/>
          </a:xfrm>
        </p:spPr>
        <p:txBody>
          <a:bodyPr lIns="0" tIns="0" rIns="0" bIns="0" anchor="t">
            <a:noAutofit/>
          </a:bodyPr>
          <a:lstStyle>
            <a:lvl1pPr marL="137160" indent="-13716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4" name="Инструкции"/>
          <p:cNvSpPr/>
          <p:nvPr/>
        </p:nvSpPr>
        <p:spPr>
          <a:xfrm>
            <a:off x="10287000" y="0"/>
            <a:ext cx="1676400" cy="7767851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Примечание. 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Этот буклет 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предназначен для печати. </a:t>
            </a: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проверить правильность расположения, напечатайте пробный экземпляр на обычной бумаге, прежде чем печатать буклет на</a:t>
            </a: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 карточках.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Вам может понадобиться снять флажок в пункте "Вместить в размер листа" в диалоговом окне "Печать" (в раскрывающемся списке "Слайды размером во всю страницу").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См. инструкцию к принтеру для двусторонней печати.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100" b="1" i="1" baseline="0" dirty="0">
                <a:solidFill>
                  <a:schemeClr val="lt1"/>
                </a:solidFill>
                <a:latin typeface="Arial"/>
                <a:ea typeface="+mn-ea"/>
                <a:cs typeface="Arial"/>
              </a:rPr>
              <a:t>Чтобы изменить изображения на этом слайде, выделите рисунок и удалите его. Затем щелкните значок "Рисунки" в заполнителе и вставьте свое изображение.</a:t>
            </a:r>
          </a:p>
        </p:txBody>
      </p:sp>
      <p:sp>
        <p:nvSpPr>
          <p:cNvPr id="45" name="Текст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83055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1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[Название компании]</a:t>
            </a:r>
          </a:p>
        </p:txBody>
      </p:sp>
      <p:sp>
        <p:nvSpPr>
          <p:cNvPr id="46" name="Текст 9"/>
          <p:cNvSpPr>
            <a:spLocks noGrp="1"/>
          </p:cNvSpPr>
          <p:nvPr>
            <p:ph type="body" sz="quarter" idx="33" hasCustomPrompt="1"/>
          </p:nvPr>
        </p:nvSpPr>
        <p:spPr>
          <a:xfrm>
            <a:off x="7028349" y="397524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[Адрес]</a:t>
            </a:r>
          </a:p>
        </p:txBody>
      </p:sp>
      <p:sp>
        <p:nvSpPr>
          <p:cNvPr id="47" name="Текст 9"/>
          <p:cNvSpPr>
            <a:spLocks noGrp="1"/>
          </p:cNvSpPr>
          <p:nvPr>
            <p:ph type="body" sz="quarter" idx="34" hasCustomPrompt="1"/>
          </p:nvPr>
        </p:nvSpPr>
        <p:spPr>
          <a:xfrm>
            <a:off x="7028349" y="4110404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[Город, регион, почтовый индекс]</a:t>
            </a:r>
          </a:p>
        </p:txBody>
      </p:sp>
      <p:sp>
        <p:nvSpPr>
          <p:cNvPr id="48" name="Текст 9"/>
          <p:cNvSpPr>
            <a:spLocks noGrp="1"/>
          </p:cNvSpPr>
          <p:nvPr>
            <p:ph type="body" sz="quarter" idx="35" hasCustomPrompt="1"/>
          </p:nvPr>
        </p:nvSpPr>
        <p:spPr>
          <a:xfrm>
            <a:off x="7028349" y="4321766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[Телефон]</a:t>
            </a:r>
          </a:p>
        </p:txBody>
      </p:sp>
      <p:sp>
        <p:nvSpPr>
          <p:cNvPr id="49" name="Текст 9"/>
          <p:cNvSpPr>
            <a:spLocks noGrp="1"/>
          </p:cNvSpPr>
          <p:nvPr>
            <p:ph type="body" sz="quarter" idx="36" hasCustomPrompt="1"/>
          </p:nvPr>
        </p:nvSpPr>
        <p:spPr>
          <a:xfrm>
            <a:off x="7028349" y="4466452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 algn="l" defTabSz="1005840">
              <a:lnSpc>
                <a:spcPct val="114000"/>
              </a:lnSpc>
              <a:spcBef>
                <a:spcPts val="1100"/>
              </a:spcBef>
              <a:buNone/>
              <a:defRPr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marL="0" indent="0" algn="l" defTabSz="1005840">
              <a:lnSpc>
                <a:spcPct val="114000"/>
              </a:lnSpc>
              <a:spcBef>
                <a:spcPts val="1100"/>
              </a:spcBef>
              <a:buNone/>
            </a:pPr>
            <a:r>
              <a:rPr lang="ru-RU" sz="800" b="0" i="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[Электронный адрес]</a:t>
            </a:r>
          </a:p>
        </p:txBody>
      </p:sp>
      <p:sp>
        <p:nvSpPr>
          <p:cNvPr id="50" name="Текст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676885"/>
            <a:ext cx="2572851" cy="13716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800" b="0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</a:lstStyle>
          <a:p>
            <a:pPr lvl="0"/>
            <a:r>
              <a:rPr lang="ru-RU" dirty="0"/>
              <a:t>[Веб-адрес]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rPr lang="ru-RU" smtClean="0"/>
              <a:pPr/>
              <a:t>08.07.2019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317" y="3213515"/>
            <a:ext cx="3394131" cy="429887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176833" y="16880"/>
            <a:ext cx="3490667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бесплатной правовой помощи потребителям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206" y="0"/>
            <a:ext cx="820378" cy="73861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/>
            </a:outerShdw>
            <a:softEdge rad="3175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EB43CB-D95B-434D-98BB-9971D21E3526}"/>
              </a:ext>
            </a:extLst>
          </p:cNvPr>
          <p:cNvSpPr txBox="1"/>
          <p:nvPr/>
        </p:nvSpPr>
        <p:spPr>
          <a:xfrm>
            <a:off x="7035128" y="3335856"/>
            <a:ext cx="26978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749808">
              <a:spcBef>
                <a:spcPts val="720"/>
              </a:spcBef>
              <a:defRPr/>
            </a:pPr>
            <a:r>
              <a:rPr lang="ru-RU" sz="2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</a:t>
            </a: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туристско-экскурсионных услуг</a:t>
            </a:r>
            <a:endParaRPr lang="ru-RU" sz="2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0" y="0"/>
            <a:ext cx="3167406" cy="83099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потребителей в МФЦ городов и районов Ростовской области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827257"/>
            <a:ext cx="3176833" cy="69249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Обращаем внимание, что в настоящее время Вы можете получить консультацию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защиты прав потребителей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режиме прямой видеосвязи через МФЦ городов и районов Ростовской области.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Ростове-на-Дону консультирование потребителей в МФЦ осуществляется по адресам: ул. Большая Садовая, 55;  ул. Большая Садовая, 83; ул. Тульская, 2; пр. Стачки, 46; пр. Коммунистический, 32/3; ул. Казахская, 107; ул. 3-я Линия, 4; пр. Королева, 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консультирования можно будет также подать жалобу по факту нарушения законодательства в сфере защиты прав потребителей или заявление об оказании правовой помощи в подготовке проекта претензии к продавцу (исполнителю), искового заявления в суд.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Онлайн-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 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МФЦ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специалистами отдела защиты прав потребителей Управления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Роспотребнадзора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Ростовской области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вторникам каждого месяца с 10:00 до 17:00. В случае, когда вторник выпадает на праздничный день, сеанс видеосвязи проводится в ближайший рабочий день Управления, следующий после праздничного дня. Запись на консультацию в режиме видеосвязи осуществляется сотрудниками МФЦ при предъявлении паспорта, не менее чем за сутки до даты консультирования.</a:t>
            </a: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Clr>
                <a:srgbClr val="2F82BB"/>
              </a:buClr>
              <a:defRPr/>
            </a:pPr>
            <a:endParaRPr lang="ru-RU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8" descr="Картинки по запросу российский рубл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CD141A02-F04A-467F-BCA1-E7B2A40A47DF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6677317" y="7464623"/>
            <a:ext cx="3390901" cy="307777"/>
          </a:xfrm>
          <a:prstGeom prst="rect">
            <a:avLst/>
          </a:prstGeom>
          <a:solidFill>
            <a:sysClr val="window" lastClr="FFFFFF"/>
          </a:solidFill>
          <a:ln w="2857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ДЛЯ ПРОДАЖИ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80528" y="732011"/>
            <a:ext cx="3419291" cy="66018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ОБЛАСТИ</a:t>
            </a:r>
          </a:p>
          <a:p>
            <a:pPr algn="just"/>
            <a:endParaRPr lang="ru-RU" sz="1050" b="1" i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личном приеме</a:t>
            </a:r>
            <a:r>
              <a:rPr lang="en-US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Ростов-на-Дону, ул. Селиванова, д.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Консультирование в </a:t>
            </a:r>
            <a:r>
              <a:rPr lang="ru-RU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телефонном режиме 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/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(863)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282-82-64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вторник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четверг с 09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</a:t>
            </a: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Консультирование при личном приеме</a:t>
            </a:r>
            <a:r>
              <a:rPr lang="en-US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г. Ростов-на-Дону, пр. Космонавтов, д. 29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Понедельник, среда, пятница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 </a:t>
            </a:r>
            <a:r>
              <a:rPr lang="ru-RU" sz="12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телефонном режиме </a:t>
            </a: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(863) </a:t>
            </a:r>
            <a:r>
              <a:rPr lang="ru-RU" sz="1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235-19-00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Понедельник, среда, пятница с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18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:00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 до 14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«ВИРТУАЛЬНАЯ ПРИЕМНАЯ» 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вопрос потребители могут через «виртуальную приемную»</a:t>
            </a:r>
          </a:p>
          <a:p>
            <a:pPr marL="271463" algn="ctr"/>
            <a:r>
              <a:rPr lang="ru-RU" sz="105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сайте </a:t>
            </a:r>
            <a:r>
              <a:rPr lang="en-US" sz="105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http://zpp.rospotrebnadzor.ru</a:t>
            </a:r>
            <a:endParaRPr lang="ru-RU" sz="1050" b="1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Font typeface="Arial" pitchFamily="34" charset="0"/>
              <a:buNone/>
            </a:pP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ЕДИНОГО КОНСУЛЬТАЦИОННОГО ЦЕНТРА РОСПОТРЕБНАДЗОРА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8-800-555-49-43</a:t>
            </a: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(ежедневно, круглосуточно)</a:t>
            </a:r>
            <a:endParaRPr lang="ru-RU" sz="105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just">
              <a:spcBef>
                <a:spcPts val="0"/>
              </a:spcBef>
              <a:buNone/>
            </a:pPr>
            <a:r>
              <a:rPr lang="ru-RU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00375" y="7536820"/>
            <a:ext cx="2476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Ростов-на-Дону </a:t>
            </a:r>
            <a:r>
              <a:rPr lang="ru-RU" sz="1200" dirty="0" smtClean="0"/>
              <a:t>2019г</a:t>
            </a:r>
            <a:r>
              <a:rPr lang="ru-RU" sz="1200" dirty="0"/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639109" y="831130"/>
            <a:ext cx="34192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1050" b="1" dirty="0" smtClean="0">
              <a:solidFill>
                <a:schemeClr val="tx2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1050" b="1" dirty="0" smtClean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УПРАВЛЕНИЕ </a:t>
            </a: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ФЕДЕРАЛЬНОЙ СЛУЖБЫ ПО НАДЗОРУ В СФЕРЕ ЗАЩИТЫ ПРАВ ПОТРЕБИТЕЛЕЙ И БЛАГОПОЛУЧИЯ ЧЕЛОВЕКА ПО РОСТОВСКОЙ ОБЛАСТИ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БЮДЖЕТНОЕ УЧРЕЖДЕНИЕ ЗДРАВООХРАНЕНИЯ</a:t>
            </a:r>
          </a:p>
          <a:p>
            <a:pPr marL="271463" indent="0" algn="ctr">
              <a:spcBef>
                <a:spcPts val="0"/>
              </a:spcBef>
              <a:buFont typeface="Arial" pitchFamily="34" charset="0"/>
              <a:buNone/>
            </a:pPr>
            <a:r>
              <a:rPr lang="ru-RU" sz="105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ГИГЕНЫ И ЭПИДЕМИОЛОГИИ В РОСТОВСКОЙ ОБЛАСТИ»</a:t>
            </a:r>
          </a:p>
          <a:p>
            <a:pPr marL="271463" indent="0" algn="just">
              <a:spcBef>
                <a:spcPts val="0"/>
              </a:spcBef>
              <a:buNone/>
            </a:pPr>
            <a:endParaRPr lang="en-US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9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  <a:alpha val="3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0" y="278458"/>
            <a:ext cx="3387316" cy="246221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 fontAlgn="base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7BE5C2E-D22B-43E5-9196-14C6B6A2B477}"/>
              </a:ext>
            </a:extLst>
          </p:cNvPr>
          <p:cNvSpPr/>
          <p:nvPr/>
        </p:nvSpPr>
        <p:spPr>
          <a:xfrm>
            <a:off x="3392059" y="1607850"/>
            <a:ext cx="3406698" cy="2462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/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19D16B-B3F3-4910-B67B-AF5DB1661212}"/>
              </a:ext>
            </a:extLst>
          </p:cNvPr>
          <p:cNvSpPr/>
          <p:nvPr/>
        </p:nvSpPr>
        <p:spPr>
          <a:xfrm>
            <a:off x="-18904" y="200055"/>
            <a:ext cx="33076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-1" y="0"/>
            <a:ext cx="3394953" cy="769441"/>
          </a:xfrm>
          <a:prstGeom prst="rect">
            <a:avLst/>
          </a:prstGeom>
          <a:solidFill>
            <a:srgbClr val="00B0F0"/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 обязан до заключения договора предоставить потребителю необходимую и достоверную информацию о туристском продукте</a:t>
            </a:r>
          </a:p>
          <a:p>
            <a:pPr algn="ctr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utoShape 2" descr="Картинки по запросу микрозай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3492647" y="1278194"/>
            <a:ext cx="3330940" cy="815608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Times New Roman" panose="02020603050405020304" pitchFamily="18" charset="0"/>
                <a:cs typeface="Times New Roman" pitchFamily="18" charset="0"/>
              </a:rPr>
              <a:t>Необходимо проверить содержатся ли в договоре обязательные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itchFamily="18" charset="0"/>
              </a:rPr>
              <a:t>условия</a:t>
            </a:r>
          </a:p>
          <a:p>
            <a:pPr algn="ctr"/>
            <a:endParaRPr lang="ru-RU" sz="1100" b="1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2BF4B29-CB7A-4E25-955A-A1C3BAB41726}"/>
              </a:ext>
            </a:extLst>
          </p:cNvPr>
          <p:cNvSpPr/>
          <p:nvPr/>
        </p:nvSpPr>
        <p:spPr>
          <a:xfrm>
            <a:off x="0" y="4083798"/>
            <a:ext cx="3406220" cy="246221"/>
          </a:xfrm>
          <a:prstGeom prst="rect">
            <a:avLst/>
          </a:prstGeom>
          <a:solidFill>
            <a:sysClr val="window" lastClr="FFFFFF"/>
          </a:solidFill>
        </p:spPr>
        <p:txBody>
          <a:bodyPr wrap="square">
            <a:spAutoFit/>
          </a:bodyPr>
          <a:lstStyle/>
          <a:p>
            <a:pPr algn="just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3451169" y="1847701"/>
            <a:ext cx="3403801" cy="5924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полное </a:t>
            </a:r>
            <a:r>
              <a:rPr lang="ru-RU" sz="900" dirty="0">
                <a:latin typeface="Arial" panose="020B0604020202020204" pitchFamily="34" charset="0"/>
              </a:rPr>
              <a:t>и сокращенное наименования, адрес (место нахождения), почтовый адрес и реестровый номер </a:t>
            </a:r>
            <a:r>
              <a:rPr lang="ru-RU" sz="900" dirty="0" smtClean="0">
                <a:latin typeface="Arial" panose="020B0604020202020204" pitchFamily="34" charset="0"/>
              </a:rPr>
              <a:t>туроператора;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>
                <a:latin typeface="Arial" panose="020B0604020202020204" pitchFamily="34" charset="0"/>
              </a:rPr>
              <a:t>полное и сокращенное наименования, адрес, место нахождения </a:t>
            </a:r>
            <a:r>
              <a:rPr lang="ru-RU" sz="900" dirty="0" smtClean="0">
                <a:latin typeface="Arial" panose="020B0604020202020204" pitchFamily="34" charset="0"/>
              </a:rPr>
              <a:t>турагента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размер </a:t>
            </a:r>
            <a:r>
              <a:rPr lang="ru-RU" sz="900" dirty="0">
                <a:latin typeface="Arial" panose="020B0604020202020204" pitchFamily="34" charset="0"/>
              </a:rPr>
              <a:t>финансового обеспечения ответственности туроператора, номер, дата и срок действия договора или договоров страхования ответственности туроператора и (или) банковской гарантии или банковских гарантий, наименование, адрес, место нахождения организации, предоставившей финансовое обеспечение ответственности туроператора, в случае, если фонд персональной ответственности туроператора не достиг максимального </a:t>
            </a:r>
            <a:r>
              <a:rPr lang="ru-RU" sz="900" dirty="0" smtClean="0">
                <a:latin typeface="Arial" panose="020B0604020202020204" pitchFamily="34" charset="0"/>
              </a:rPr>
              <a:t>размера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сведения </a:t>
            </a:r>
            <a:r>
              <a:rPr lang="ru-RU" sz="900" dirty="0">
                <a:latin typeface="Arial" panose="020B0604020202020204" pitchFamily="34" charset="0"/>
              </a:rPr>
              <a:t>о туристе, а также об ином заказчике и его полномочиях (если турист не является заказчиком) в объеме, необходимом для реализации туристского </a:t>
            </a:r>
            <a:r>
              <a:rPr lang="ru-RU" sz="900" dirty="0" smtClean="0">
                <a:latin typeface="Arial" panose="020B0604020202020204" pitchFamily="34" charset="0"/>
              </a:rPr>
              <a:t>продукта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общая </a:t>
            </a:r>
            <a:r>
              <a:rPr lang="ru-RU" sz="900" dirty="0">
                <a:latin typeface="Arial" panose="020B0604020202020204" pitchFamily="34" charset="0"/>
              </a:rPr>
              <a:t>цена туристского продукта в </a:t>
            </a:r>
            <a:r>
              <a:rPr lang="ru-RU" sz="900" dirty="0" smtClean="0">
                <a:latin typeface="Arial" panose="020B0604020202020204" pitchFamily="34" charset="0"/>
              </a:rPr>
              <a:t>рублях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Информация о </a:t>
            </a:r>
            <a:r>
              <a:rPr lang="ru-RU" sz="900" dirty="0">
                <a:latin typeface="Arial" panose="020B0604020202020204" pitchFamily="34" charset="0"/>
              </a:rPr>
              <a:t>программе пребывания, маршруте и об условиях путешествия, включая информацию о средствах размещения, об условиях проживания (месте нахождения средства размещения, категории гостиницы) и питания, услугах по перевозке туриста в стране (месте) временного пребывания, о наличии экскурсовода (гида), гида-переводчика, инструктора-проводника, а также о дополнительных </a:t>
            </a:r>
            <a:r>
              <a:rPr lang="ru-RU" sz="900" dirty="0" smtClean="0">
                <a:latin typeface="Arial" panose="020B0604020202020204" pitchFamily="34" charset="0"/>
              </a:rPr>
              <a:t>услугах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права</a:t>
            </a:r>
            <a:r>
              <a:rPr lang="ru-RU" sz="900" dirty="0">
                <a:latin typeface="Arial" panose="020B0604020202020204" pitchFamily="34" charset="0"/>
              </a:rPr>
              <a:t>, обязанности и ответственность </a:t>
            </a:r>
            <a:r>
              <a:rPr lang="ru-RU" sz="900" dirty="0" smtClean="0">
                <a:latin typeface="Arial" panose="020B0604020202020204" pitchFamily="34" charset="0"/>
              </a:rPr>
              <a:t>сторон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условия </a:t>
            </a:r>
            <a:r>
              <a:rPr lang="ru-RU" sz="900" dirty="0">
                <a:latin typeface="Arial" panose="020B0604020202020204" pitchFamily="34" charset="0"/>
              </a:rPr>
              <a:t>изменения и расторжения </a:t>
            </a:r>
            <a:r>
              <a:rPr lang="ru-RU" sz="900" dirty="0" smtClean="0">
                <a:latin typeface="Arial" panose="020B0604020202020204" pitchFamily="34" charset="0"/>
              </a:rPr>
              <a:t>договора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сведения </a:t>
            </a:r>
            <a:r>
              <a:rPr lang="ru-RU" sz="900" dirty="0">
                <a:latin typeface="Arial" panose="020B0604020202020204" pitchFamily="34" charset="0"/>
              </a:rPr>
              <a:t>о порядке и сроках предъявления туристом и (или) иным заказчиком претензий к туроператору в случае нарушения туроператором условий </a:t>
            </a:r>
            <a:r>
              <a:rPr lang="ru-RU" sz="900" dirty="0" smtClean="0">
                <a:latin typeface="Arial" panose="020B0604020202020204" pitchFamily="34" charset="0"/>
              </a:rPr>
              <a:t>договора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информация </a:t>
            </a:r>
            <a:r>
              <a:rPr lang="ru-RU" sz="900" dirty="0">
                <a:latin typeface="Arial" panose="020B0604020202020204" pitchFamily="34" charset="0"/>
              </a:rPr>
              <a:t>о порядке и сроках предъявления туристом и (или) иным заказчиком требований о выплате страхового возмещения по </a:t>
            </a:r>
            <a:r>
              <a:rPr lang="ru-RU" sz="900" dirty="0" smtClean="0">
                <a:latin typeface="Arial" panose="020B0604020202020204" pitchFamily="34" charset="0"/>
              </a:rPr>
              <a:t>договору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условие </a:t>
            </a:r>
            <a:r>
              <a:rPr lang="ru-RU" sz="900" dirty="0">
                <a:latin typeface="Arial" panose="020B0604020202020204" pitchFamily="34" charset="0"/>
              </a:rPr>
              <a:t>выдачи </a:t>
            </a:r>
            <a:r>
              <a:rPr lang="ru-RU" sz="900" dirty="0" smtClean="0">
                <a:latin typeface="Arial" panose="020B0604020202020204" pitchFamily="34" charset="0"/>
              </a:rPr>
              <a:t>электронного </a:t>
            </a:r>
            <a:r>
              <a:rPr lang="ru-RU" sz="900" dirty="0">
                <a:latin typeface="Arial" panose="020B0604020202020204" pitchFamily="34" charset="0"/>
              </a:rPr>
              <a:t>перевозочного документа (билета), </a:t>
            </a:r>
            <a:endParaRPr lang="ru-RU" sz="900" dirty="0" smtClean="0">
              <a:latin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условие </a:t>
            </a:r>
            <a:r>
              <a:rPr lang="ru-RU" sz="900" dirty="0">
                <a:latin typeface="Arial" panose="020B0604020202020204" pitchFamily="34" charset="0"/>
              </a:rPr>
              <a:t>выдачи </a:t>
            </a:r>
            <a:r>
              <a:rPr lang="ru-RU" sz="900" dirty="0" smtClean="0">
                <a:latin typeface="Arial" panose="020B0604020202020204" pitchFamily="34" charset="0"/>
              </a:rPr>
              <a:t>документа </a:t>
            </a:r>
            <a:r>
              <a:rPr lang="ru-RU" sz="900" dirty="0">
                <a:latin typeface="Arial" panose="020B0604020202020204" pitchFamily="34" charset="0"/>
              </a:rPr>
              <a:t>о бронировании и получении места в </a:t>
            </a:r>
            <a:r>
              <a:rPr lang="ru-RU" sz="900" dirty="0" smtClean="0">
                <a:latin typeface="Arial" panose="020B0604020202020204" pitchFamily="34" charset="0"/>
              </a:rPr>
              <a:t>гостинице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>
                <a:latin typeface="Arial" panose="020B0604020202020204" pitchFamily="34" charset="0"/>
              </a:rPr>
              <a:t> сведения о заключении в пользу туриста договора добровольного </a:t>
            </a:r>
            <a:r>
              <a:rPr lang="ru-RU" sz="900" dirty="0" smtClean="0">
                <a:latin typeface="Arial" panose="020B0604020202020204" pitchFamily="34" charset="0"/>
              </a:rPr>
              <a:t>страхования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267BCF9-716E-48C8-87BB-E6D2C312E0CF}"/>
              </a:ext>
            </a:extLst>
          </p:cNvPr>
          <p:cNvSpPr/>
          <p:nvPr/>
        </p:nvSpPr>
        <p:spPr>
          <a:xfrm>
            <a:off x="6760618" y="0"/>
            <a:ext cx="3297782" cy="830997"/>
          </a:xfrm>
          <a:prstGeom prst="rect">
            <a:avLst/>
          </a:prstGeom>
          <a:solidFill>
            <a:srgbClr val="00B0F0"/>
          </a:solidFill>
          <a:ln w="28575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itchFamily="18" charset="0"/>
              </a:rPr>
              <a:t>Права туриста при оказании услуг ненадлежащего качества</a:t>
            </a:r>
          </a:p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ctr"/>
            <a:endParaRPr lang="ru-RU" sz="1200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6803923" y="786698"/>
            <a:ext cx="3254477" cy="7017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При оказании туристских услуг ненадлежащего качества турист вправе потребовать: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безвозмездного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устранения недостатков оказанной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услуги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возмещение расходов по устранению недостатков услуги третьими лицами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повторного безвозмездного оказания услуги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расторжения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договора об оказании услуги (при наличии существенных недостатков услуги или иных существенных отступлений от условий договора либо при нарушении туристической фирмой сроков удовлетворения требования о безвозмездном устранении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недостатков)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компенсации морального вреда.</a:t>
            </a:r>
          </a:p>
          <a:p>
            <a:pPr algn="just" fontAlgn="base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Претензии предъявляются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туроператору в течение 20 дней после окончания срока действия договора и подлежат рассмотрению в течение 10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дней.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В случае неисполнения туроператором своих обязательств, турист вправе обратиться к организации, предоставившей финансовое обеспечение (страховщику или гаранту) с требованием о выплате страхового возмещения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algn="just" fontAlgn="base"/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В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случае возникновения обстоятельств, свидетельствующих о возникновении в стране (месте) временного пребывания потребителей угрозы безопасности их жизни и здоровья, а равно опасности причинения вреда их имуществу, потребитель и (или) исполнитель вправе потребовать в судебном порядке расторжения договора о реализации туристского продукта или его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изменения. Наличие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указанных обстоятельств подтверждается соответствующими решениями федеральных органов государственной власти, органов государственной власти субъектов Российской Федерации, органов местного самоуправления, принимаемыми в соответствии с федеральными 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законами. При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расторжении до начала путешествия договора о реализации туристского продукта в связи с наступлением вышеуказанных обстоятельств потребителю возвращается денежная сумма, равная общей цене туристского продукта, а после начала путешествия - ее часть в размере, пропорциональном стоимости не оказанных потребителю услуг</a:t>
            </a:r>
            <a:r>
              <a:rPr lang="ru-RU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fontAlgn="base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endPara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740305"/>
            <a:ext cx="3453319" cy="7017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 программе </a:t>
            </a:r>
            <a:r>
              <a:rPr lang="ru-RU" sz="900" dirty="0">
                <a:latin typeface="Arial" panose="020B0604020202020204" pitchFamily="34" charset="0"/>
              </a:rPr>
              <a:t>пребывания, маршруте и условиях путешествия, включая информацию о средствах размещения, об условиях проживания (месте нахождения средства размещения, его категории) и питания, услугах по перевозке потребителя в стране (месте) временного пребывания, о наличии экскурсовода (гида), гида-переводчика и инструктора-проводника, а также дополнительных </a:t>
            </a:r>
            <a:r>
              <a:rPr lang="ru-RU" sz="900" dirty="0" smtClean="0">
                <a:latin typeface="Arial" panose="020B0604020202020204" pitchFamily="34" charset="0"/>
              </a:rPr>
              <a:t>услугах;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об </a:t>
            </a:r>
            <a:r>
              <a:rPr lang="ru-RU" sz="900" dirty="0">
                <a:latin typeface="Arial" panose="020B0604020202020204" pitchFamily="34" charset="0"/>
              </a:rPr>
              <a:t>общей цене туристского продукта в рублях, </a:t>
            </a:r>
            <a:endParaRPr lang="ru-RU" sz="900" dirty="0" smtClean="0">
              <a:latin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 </a:t>
            </a:r>
            <a:r>
              <a:rPr lang="ru-RU" sz="900" dirty="0">
                <a:latin typeface="Arial" panose="020B0604020202020204" pitchFamily="34" charset="0"/>
              </a:rPr>
              <a:t>конкретном третьем лице, которое будет оказывать отдельные услуги, входящие в туристский продукт, если это имеет значение, исходя из характера туристского </a:t>
            </a:r>
            <a:r>
              <a:rPr lang="ru-RU" sz="900" dirty="0" smtClean="0">
                <a:latin typeface="Arial" panose="020B0604020202020204" pitchFamily="34" charset="0"/>
              </a:rPr>
              <a:t>продукта;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 </a:t>
            </a:r>
            <a:r>
              <a:rPr lang="ru-RU" sz="900" dirty="0">
                <a:latin typeface="Arial" panose="020B0604020202020204" pitchFamily="34" charset="0"/>
              </a:rPr>
              <a:t>правилах въезда в страну (место) временного пребывания и выезда из страны (места) временного пребывания, </a:t>
            </a:r>
            <a:endParaRPr lang="ru-RU" sz="900" dirty="0" smtClean="0">
              <a:latin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об </a:t>
            </a:r>
            <a:r>
              <a:rPr lang="ru-RU" sz="900" dirty="0">
                <a:latin typeface="Arial" panose="020B0604020202020204" pitchFamily="34" charset="0"/>
              </a:rPr>
              <a:t>обычаях местного населения, </a:t>
            </a:r>
            <a:r>
              <a:rPr lang="ru-RU" sz="900" dirty="0" smtClean="0">
                <a:latin typeface="Arial" panose="020B0604020202020204" pitchFamily="34" charset="0"/>
              </a:rPr>
              <a:t>о </a:t>
            </a:r>
            <a:r>
              <a:rPr lang="ru-RU" sz="900" dirty="0">
                <a:latin typeface="Arial" panose="020B0604020202020204" pitchFamily="34" charset="0"/>
              </a:rPr>
              <a:t>порядке доступа к туристским ресурсам с учетом принятых в стране (месте) временного пребывания ограничительных мер (в объеме, необходимом для совершения путешествия</a:t>
            </a:r>
            <a:r>
              <a:rPr lang="ru-RU" sz="900" dirty="0" smtClean="0">
                <a:latin typeface="Arial" panose="020B0604020202020204" pitchFamily="34" charset="0"/>
              </a:rPr>
              <a:t>);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об </a:t>
            </a:r>
            <a:r>
              <a:rPr lang="ru-RU" sz="900" dirty="0">
                <a:latin typeface="Arial" panose="020B0604020202020204" pitchFamily="34" charset="0"/>
              </a:rPr>
              <a:t>опасностях, с которыми потребитель может встретиться при совершении </a:t>
            </a:r>
            <a:r>
              <a:rPr lang="ru-RU" sz="900" dirty="0" smtClean="0">
                <a:latin typeface="Arial" panose="020B0604020202020204" pitchFamily="34" charset="0"/>
              </a:rPr>
              <a:t>путешествия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 </a:t>
            </a:r>
            <a:r>
              <a:rPr lang="ru-RU" sz="900" dirty="0">
                <a:latin typeface="Arial" panose="020B0604020202020204" pitchFamily="34" charset="0"/>
              </a:rPr>
              <a:t>возможных рисках и их последствиях для </a:t>
            </a:r>
            <a:r>
              <a:rPr lang="ru-RU" sz="900" dirty="0" smtClean="0">
                <a:latin typeface="Arial" panose="020B0604020202020204" pitchFamily="34" charset="0"/>
              </a:rPr>
              <a:t>жизни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 </a:t>
            </a:r>
            <a:r>
              <a:rPr lang="ru-RU" sz="900" dirty="0">
                <a:latin typeface="Arial" panose="020B0604020202020204" pitchFamily="34" charset="0"/>
              </a:rPr>
              <a:t>необходимости самостоятельной оплаты туристом медицинской помощи </a:t>
            </a:r>
            <a:r>
              <a:rPr lang="ru-RU" sz="900" dirty="0" smtClean="0">
                <a:latin typeface="Arial" panose="020B0604020202020204" pitchFamily="34" charset="0"/>
              </a:rPr>
              <a:t>в </a:t>
            </a:r>
            <a:r>
              <a:rPr lang="ru-RU" sz="900" dirty="0">
                <a:latin typeface="Arial" panose="020B0604020202020204" pitchFamily="34" charset="0"/>
              </a:rPr>
              <a:t>случае отсутствия у туриста договора добровольного страхования 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 </a:t>
            </a:r>
            <a:r>
              <a:rPr lang="ru-RU" sz="900" dirty="0">
                <a:latin typeface="Arial" panose="020B0604020202020204" pitchFamily="34" charset="0"/>
              </a:rPr>
              <a:t>таможенных, пограничных, медицинских, санитарно-эпидемиологических и иных правилах </a:t>
            </a:r>
            <a:endParaRPr lang="ru-RU" sz="900" dirty="0" smtClean="0">
              <a:latin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 </a:t>
            </a:r>
            <a:r>
              <a:rPr lang="ru-RU" sz="900" dirty="0">
                <a:latin typeface="Arial" panose="020B0604020202020204" pitchFamily="34" charset="0"/>
              </a:rPr>
              <a:t>месте нахождения, почтовых адресах и номерах контактных телефонов органов государственной власти Российской Федерации, дипломатических представительств и консульских учреждений Российской Федерации, находящихся в стране (месте) временного пребывания, в которые потребитель может обратиться в случае возникновения в стране (месте) временного пребывания чрезвычайных ситуаций или иных обстоятельств, угрожающих безопасности его жизни и здоровья, а также в случаях возникновения опасности причинения вреда имуществу </a:t>
            </a:r>
            <a:r>
              <a:rPr lang="ru-RU" sz="900" dirty="0" smtClean="0">
                <a:latin typeface="Arial" panose="020B0604020202020204" pitchFamily="34" charset="0"/>
              </a:rPr>
              <a:t>потребителя;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об </a:t>
            </a:r>
            <a:r>
              <a:rPr lang="ru-RU" sz="900" dirty="0">
                <a:latin typeface="Arial" panose="020B0604020202020204" pitchFamily="34" charset="0"/>
              </a:rPr>
              <a:t>обеспечении экстренной помощи за счет средств резервного фонда объединения туроператоров в сфере выездного туризма в случае невозможности исполнения, неисполнения туроператором обязательств по договору о реализации туристского продукта, формируемого исполнителем - членом объединения туроператоров в сфере выездного </a:t>
            </a:r>
            <a:r>
              <a:rPr lang="ru-RU" sz="900" dirty="0" smtClean="0">
                <a:latin typeface="Arial" panose="020B0604020202020204" pitchFamily="34" charset="0"/>
              </a:rPr>
              <a:t>туризма;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ru-RU" sz="900" dirty="0" smtClean="0">
                <a:latin typeface="Arial" panose="020B0604020202020204" pitchFamily="34" charset="0"/>
              </a:rPr>
              <a:t>о </a:t>
            </a:r>
            <a:r>
              <a:rPr lang="ru-RU" sz="900" dirty="0">
                <a:latin typeface="Arial" panose="020B0604020202020204" pitchFamily="34" charset="0"/>
              </a:rPr>
              <a:t>порядке обращения в объединение туроператоров в сфере выездного туризма для получения экстренной </a:t>
            </a:r>
            <a:r>
              <a:rPr lang="ru-RU" sz="900" dirty="0" smtClean="0">
                <a:latin typeface="Arial" panose="020B0604020202020204" pitchFamily="34" charset="0"/>
              </a:rPr>
              <a:t>помощи</a:t>
            </a:r>
          </a:p>
          <a:p>
            <a:pPr algn="just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0772358-492D-47B6-9D58-9236936B30A2}"/>
              </a:ext>
            </a:extLst>
          </p:cNvPr>
          <p:cNvSpPr/>
          <p:nvPr/>
        </p:nvSpPr>
        <p:spPr>
          <a:xfrm>
            <a:off x="3446207" y="0"/>
            <a:ext cx="3371628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Правительства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«Об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утверждении Правил оказания услуг по реализации туристского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продукта»</a:t>
            </a:r>
          </a:p>
          <a:p>
            <a:pPr algn="ctr"/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ФЗ «Об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основах туристской деятельности в Российской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Федерации» </a:t>
            </a:r>
          </a:p>
          <a:p>
            <a:pPr algn="ctr"/>
            <a:endParaRPr lang="ru-RU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Закон РФ «О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защите прав </a:t>
            </a:r>
            <a:r>
              <a:rPr lang="ru-RU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потребителей»</a:t>
            </a:r>
            <a:endParaRPr lang="ru-RU" sz="9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ochure_Blueglass_Trifold_TP103417195.potx" id="{B88E9366-3522-4E26-B062-233ACD5D0D11}" vid="{CADBFB46-510C-461D-8030-381CE1CEAAA4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11B58DB-4786-47F4-9D10-169C63441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Бизнес-буклет</Template>
  <TotalTime>4670</TotalTime>
  <Words>1314</Words>
  <Application>Microsoft Office PowerPoint</Application>
  <PresentationFormat>Произвольный</PresentationFormat>
  <Paragraphs>94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Конукоев</dc:creator>
  <cp:lastModifiedBy>Николай Губин</cp:lastModifiedBy>
  <cp:revision>160</cp:revision>
  <cp:lastPrinted>2019-06-20T11:18:24Z</cp:lastPrinted>
  <dcterms:created xsi:type="dcterms:W3CDTF">2017-10-20T08:50:02Z</dcterms:created>
  <dcterms:modified xsi:type="dcterms:W3CDTF">2019-07-08T08:20:35Z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TC034171969991</vt:lpwstr>
  </property>
</Properties>
</file>