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2"/>
  </p:sldMasterIdLst>
  <p:notesMasterIdLst>
    <p:notesMasterId r:id="rId5"/>
  </p:notesMasterIdLst>
  <p:handoutMasterIdLst>
    <p:handoutMasterId r:id="rId6"/>
  </p:handoutMasterIdLst>
  <p:sldIdLst>
    <p:sldId id="262" r:id="rId3"/>
    <p:sldId id="263" r:id="rId4"/>
  </p:sldIdLst>
  <p:sldSz cx="10058400" cy="77724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ем Конукоев" initials="АК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C2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28" autoAdjust="0"/>
  </p:normalViewPr>
  <p:slideViewPr>
    <p:cSldViewPr snapToGrid="0">
      <p:cViewPr varScale="1">
        <p:scale>
          <a:sx n="97" d="100"/>
          <a:sy n="97" d="100"/>
        </p:scale>
        <p:origin x="1704" y="78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F96A5-B40C-4591-A94D-05A85DE82A47}" type="datetimeFigureOut">
              <a:rPr lang="ru-RU" smtClean="0"/>
              <a:pPr/>
              <a:t>08.07.2019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55127-CA2D-4BC4-8CFE-F19148CDFE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640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FC828-8F12-4CF0-9AF3-FA4FDDB6EB28}" type="datetimeFigureOut">
              <a:rPr lang="ru-RU" smtClean="0"/>
              <a:pPr/>
              <a:t>08.07.2019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31900" y="1241425"/>
            <a:ext cx="43338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B6C3F-CB80-4F8D-9D19-17AA7E3C7B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46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руж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7200" y="457199"/>
            <a:ext cx="2377440" cy="6583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777240" y="665530"/>
            <a:ext cx="1737360" cy="15174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777240" y="2302840"/>
            <a:ext cx="1737360" cy="4417999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5000"/>
              </a:lnSpc>
              <a:spcBef>
                <a:spcPts val="800"/>
              </a:spcBef>
              <a:buNone/>
              <a:defRPr sz="1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237744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24700" y="7086600"/>
            <a:ext cx="246888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Текст 9"/>
          <p:cNvSpPr>
            <a:spLocks noGrp="1"/>
          </p:cNvSpPr>
          <p:nvPr>
            <p:ph type="body" sz="quarter" idx="12"/>
          </p:nvPr>
        </p:nvSpPr>
        <p:spPr>
          <a:xfrm>
            <a:off x="7124700" y="457200"/>
            <a:ext cx="2468880" cy="176346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7124700" y="2740819"/>
            <a:ext cx="2468563" cy="420862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4" name="Текст 9"/>
          <p:cNvSpPr>
            <a:spLocks noGrp="1"/>
          </p:cNvSpPr>
          <p:nvPr>
            <p:ph type="body" sz="quarter" idx="14"/>
          </p:nvPr>
        </p:nvSpPr>
        <p:spPr>
          <a:xfrm>
            <a:off x="7124700" y="2266383"/>
            <a:ext cx="2468880" cy="34600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800" b="0">
                <a:solidFill>
                  <a:schemeClr val="accent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9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264089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27" name="Текст 9"/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81333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28" name="Текст 9"/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2985778" y="6149706"/>
            <a:ext cx="2130404" cy="198202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00000"/>
              </a:lnSpc>
              <a:spcBef>
                <a:spcPts val="1100"/>
              </a:spcBef>
              <a:buNone/>
              <a:defRPr sz="9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00000"/>
              </a:lnSpc>
              <a:spcBef>
                <a:spcPts val="1100"/>
              </a:spcBef>
              <a:buNone/>
            </a:pPr>
            <a:r>
              <a:rPr lang="ru-RU" sz="9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29" name="Текст 9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3628146" y="2873971"/>
            <a:ext cx="2577959" cy="793647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90000"/>
              </a:lnSpc>
              <a:spcBef>
                <a:spcPts val="0"/>
              </a:spcBef>
              <a:buNone/>
              <a:defRPr sz="9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[Имя получателя]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[Адрес]</a:t>
            </a:r>
          </a:p>
          <a:p>
            <a:pPr marL="0" indent="0" algn="l" defTabSz="1005840">
              <a:lnSpc>
                <a:spcPct val="120000"/>
              </a:lnSpc>
              <a:spcBef>
                <a:spcPts val="1100"/>
              </a:spcBef>
              <a:buNone/>
            </a:pPr>
            <a:r>
              <a:rPr lang="ru-RU" sz="9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32" name="Прямоугольник 31"/>
          <p:cNvSpPr/>
          <p:nvPr/>
        </p:nvSpPr>
        <p:spPr>
          <a:xfrm rot="16200000">
            <a:off x="3291840" y="457200"/>
            <a:ext cx="685800" cy="6858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125000"/>
              </a:lnSpc>
              <a:buNone/>
            </a:pP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МЕСТО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ДЛЯ</a:t>
            </a:r>
            <a:b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800" b="0" i="0" dirty="0">
                <a:solidFill>
                  <a:schemeClr val="bg1">
                    <a:lumMod val="85000"/>
                  </a:schemeClr>
                </a:solidFill>
                <a:latin typeface="Verdana"/>
                <a:ea typeface="+mn-ea"/>
                <a:cs typeface="+mn-cs"/>
              </a:rPr>
              <a:t>МАРКИ </a:t>
            </a:r>
          </a:p>
        </p:txBody>
      </p:sp>
      <p:sp>
        <p:nvSpPr>
          <p:cNvPr id="33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65876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pos="288">
          <p15:clr>
            <a:srgbClr val="FBAE40"/>
          </p15:clr>
        </p15:guide>
        <p15:guide id="4" pos="6048">
          <p15:clr>
            <a:srgbClr val="FBAE40"/>
          </p15:clr>
        </p15:guide>
        <p15:guide id="5" pos="2064">
          <p15:clr>
            <a:srgbClr val="A4A3A4"/>
          </p15:clr>
        </p15:guide>
        <p15:guide id="6" pos="4200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нутрення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198" y="3314607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1"/>
          </p:nvPr>
        </p:nvSpPr>
        <p:spPr>
          <a:xfrm>
            <a:off x="457199" y="3624067"/>
            <a:ext cx="2834640" cy="85572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7178040"/>
            <a:ext cx="9144000" cy="137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Рисунок 21"/>
          <p:cNvSpPr>
            <a:spLocks noGrp="1"/>
          </p:cNvSpPr>
          <p:nvPr>
            <p:ph type="pic" sz="quarter" idx="19"/>
          </p:nvPr>
        </p:nvSpPr>
        <p:spPr>
          <a:xfrm>
            <a:off x="457199" y="457200"/>
            <a:ext cx="3200400" cy="260604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Текст 9"/>
          <p:cNvSpPr>
            <a:spLocks noGrp="1"/>
          </p:cNvSpPr>
          <p:nvPr>
            <p:ph type="body" sz="quarter" idx="20"/>
          </p:nvPr>
        </p:nvSpPr>
        <p:spPr>
          <a:xfrm>
            <a:off x="457199" y="4549821"/>
            <a:ext cx="2834640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21"/>
          </p:nvPr>
        </p:nvSpPr>
        <p:spPr>
          <a:xfrm>
            <a:off x="457199" y="4722992"/>
            <a:ext cx="2834640" cy="214391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657598" y="457199"/>
            <a:ext cx="2834643" cy="2606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Текст 9"/>
          <p:cNvSpPr>
            <a:spLocks noGrp="1"/>
          </p:cNvSpPr>
          <p:nvPr>
            <p:ph type="body" sz="quarter" idx="22"/>
          </p:nvPr>
        </p:nvSpPr>
        <p:spPr>
          <a:xfrm>
            <a:off x="3977637" y="777239"/>
            <a:ext cx="2194564" cy="196358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14000"/>
              </a:lnSpc>
              <a:spcBef>
                <a:spcPts val="900"/>
              </a:spcBef>
              <a:buNone/>
              <a:defRPr sz="11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9"/>
          <p:cNvSpPr>
            <a:spLocks noGrp="1"/>
          </p:cNvSpPr>
          <p:nvPr>
            <p:ph type="body" sz="quarter" idx="23"/>
          </p:nvPr>
        </p:nvSpPr>
        <p:spPr>
          <a:xfrm>
            <a:off x="3665820" y="3624068"/>
            <a:ext cx="2834640" cy="1425238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9"/>
          <p:cNvSpPr>
            <a:spLocks noGrp="1"/>
          </p:cNvSpPr>
          <p:nvPr>
            <p:ph type="body" sz="quarter" idx="24"/>
          </p:nvPr>
        </p:nvSpPr>
        <p:spPr>
          <a:xfrm>
            <a:off x="3665820" y="5433870"/>
            <a:ext cx="2834640" cy="143304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9"/>
          <p:cNvSpPr>
            <a:spLocks noGrp="1"/>
          </p:cNvSpPr>
          <p:nvPr>
            <p:ph type="body" sz="quarter" idx="25" hasCustomPrompt="1"/>
          </p:nvPr>
        </p:nvSpPr>
        <p:spPr>
          <a:xfrm>
            <a:off x="3665820" y="5122740"/>
            <a:ext cx="2834641" cy="237696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38" name="Текст 9"/>
          <p:cNvSpPr>
            <a:spLocks noGrp="1"/>
          </p:cNvSpPr>
          <p:nvPr>
            <p:ph type="body" sz="quarter" idx="26"/>
          </p:nvPr>
        </p:nvSpPr>
        <p:spPr>
          <a:xfrm>
            <a:off x="7028349" y="548640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9"/>
          <p:cNvSpPr>
            <a:spLocks noGrp="1"/>
          </p:cNvSpPr>
          <p:nvPr>
            <p:ph type="body" sz="quarter" idx="27"/>
          </p:nvPr>
        </p:nvSpPr>
        <p:spPr>
          <a:xfrm>
            <a:off x="7028349" y="728054"/>
            <a:ext cx="2572851" cy="110735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9"/>
          <p:cNvSpPr>
            <a:spLocks noGrp="1"/>
          </p:cNvSpPr>
          <p:nvPr>
            <p:ph type="body" sz="quarter" idx="28"/>
          </p:nvPr>
        </p:nvSpPr>
        <p:spPr>
          <a:xfrm>
            <a:off x="7028349" y="2056588"/>
            <a:ext cx="2572851" cy="1458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9"/>
          <p:cNvSpPr>
            <a:spLocks noGrp="1"/>
          </p:cNvSpPr>
          <p:nvPr>
            <p:ph type="body" sz="quarter" idx="29"/>
          </p:nvPr>
        </p:nvSpPr>
        <p:spPr>
          <a:xfrm>
            <a:off x="7028349" y="2236002"/>
            <a:ext cx="2572851" cy="27752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Текст 9"/>
          <p:cNvSpPr>
            <a:spLocks noGrp="1"/>
          </p:cNvSpPr>
          <p:nvPr>
            <p:ph type="body" sz="quarter" idx="30" hasCustomPrompt="1"/>
          </p:nvPr>
        </p:nvSpPr>
        <p:spPr>
          <a:xfrm>
            <a:off x="7028349" y="3387880"/>
            <a:ext cx="2572852" cy="386663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Щелкните, чтобы изменить текст</a:t>
            </a:r>
          </a:p>
        </p:txBody>
      </p:sp>
      <p:sp>
        <p:nvSpPr>
          <p:cNvPr id="43" name="Текст 9"/>
          <p:cNvSpPr>
            <a:spLocks noGrp="1"/>
          </p:cNvSpPr>
          <p:nvPr>
            <p:ph type="body" sz="quarter" idx="31"/>
          </p:nvPr>
        </p:nvSpPr>
        <p:spPr>
          <a:xfrm>
            <a:off x="7028349" y="2613794"/>
            <a:ext cx="2572851" cy="700813"/>
          </a:xfrm>
        </p:spPr>
        <p:txBody>
          <a:bodyPr lIns="0" tIns="0" rIns="0" bIns="0" anchor="t">
            <a:noAutofit/>
          </a:bodyPr>
          <a:lstStyle>
            <a:lvl1pPr marL="137160" indent="-137160">
              <a:lnSpc>
                <a:spcPct val="114000"/>
              </a:lnSpc>
              <a:spcBef>
                <a:spcPts val="600"/>
              </a:spcBef>
              <a:buClr>
                <a:schemeClr val="accent1"/>
              </a:buClr>
              <a:buSzPct val="130000"/>
              <a:buFont typeface="Arial" panose="020B0604020202020204" pitchFamily="34" charset="0"/>
              <a:buChar char="•"/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Инструкции"/>
          <p:cNvSpPr/>
          <p:nvPr/>
        </p:nvSpPr>
        <p:spPr>
          <a:xfrm>
            <a:off x="10287000" y="0"/>
            <a:ext cx="1676400" cy="7767851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 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Этот буклет 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предназначен для печати. </a:t>
            </a: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проверить правильность расположения, напечатайте пробный экземпляр на обычной бумаге, прежде чем печатать буклет на</a:t>
            </a: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 карточках.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Вам может понадобиться снять флажок в пункте "Вместить в размер листа" в диалоговом окне "Печать" (в раскрывающемся списке "Слайды размером во всю страницу").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См. инструкцию к принтеру для двусторонней печати.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100" b="1" i="1" baseline="0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изображения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32" hasCustomPrompt="1"/>
          </p:nvPr>
        </p:nvSpPr>
        <p:spPr>
          <a:xfrm>
            <a:off x="7028349" y="383055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1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[Название компании]</a:t>
            </a:r>
          </a:p>
        </p:txBody>
      </p:sp>
      <p:sp>
        <p:nvSpPr>
          <p:cNvPr id="46" name="Текст 9"/>
          <p:cNvSpPr>
            <a:spLocks noGrp="1"/>
          </p:cNvSpPr>
          <p:nvPr>
            <p:ph type="body" sz="quarter" idx="33" hasCustomPrompt="1"/>
          </p:nvPr>
        </p:nvSpPr>
        <p:spPr>
          <a:xfrm>
            <a:off x="7028349" y="397524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[Адрес]</a:t>
            </a:r>
          </a:p>
        </p:txBody>
      </p:sp>
      <p:sp>
        <p:nvSpPr>
          <p:cNvPr id="47" name="Текст 9"/>
          <p:cNvSpPr>
            <a:spLocks noGrp="1"/>
          </p:cNvSpPr>
          <p:nvPr>
            <p:ph type="body" sz="quarter" idx="34" hasCustomPrompt="1"/>
          </p:nvPr>
        </p:nvSpPr>
        <p:spPr>
          <a:xfrm>
            <a:off x="7028349" y="4110404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[Город, регион, почтовый индекс]</a:t>
            </a:r>
          </a:p>
        </p:txBody>
      </p:sp>
      <p:sp>
        <p:nvSpPr>
          <p:cNvPr id="48" name="Текст 9"/>
          <p:cNvSpPr>
            <a:spLocks noGrp="1"/>
          </p:cNvSpPr>
          <p:nvPr>
            <p:ph type="body" sz="quarter" idx="35" hasCustomPrompt="1"/>
          </p:nvPr>
        </p:nvSpPr>
        <p:spPr>
          <a:xfrm>
            <a:off x="7028349" y="4321766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[Телефон]</a:t>
            </a:r>
          </a:p>
        </p:txBody>
      </p:sp>
      <p:sp>
        <p:nvSpPr>
          <p:cNvPr id="49" name="Текст 9"/>
          <p:cNvSpPr>
            <a:spLocks noGrp="1"/>
          </p:cNvSpPr>
          <p:nvPr>
            <p:ph type="body" sz="quarter" idx="36" hasCustomPrompt="1"/>
          </p:nvPr>
        </p:nvSpPr>
        <p:spPr>
          <a:xfrm>
            <a:off x="7028349" y="4466452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 algn="l" defTabSz="1005840">
              <a:lnSpc>
                <a:spcPct val="114000"/>
              </a:lnSpc>
              <a:spcBef>
                <a:spcPts val="1100"/>
              </a:spcBef>
              <a:buNone/>
              <a:defRPr sz="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marL="0" indent="0" algn="l" defTabSz="1005840">
              <a:lnSpc>
                <a:spcPct val="114000"/>
              </a:lnSpc>
              <a:spcBef>
                <a:spcPts val="1100"/>
              </a:spcBef>
              <a:buNone/>
            </a:pPr>
            <a:r>
              <a:rPr lang="ru-RU" sz="800" b="0" i="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[Электронный адрес]</a:t>
            </a:r>
          </a:p>
        </p:txBody>
      </p:sp>
      <p:sp>
        <p:nvSpPr>
          <p:cNvPr id="50" name="Текст 9"/>
          <p:cNvSpPr>
            <a:spLocks noGrp="1"/>
          </p:cNvSpPr>
          <p:nvPr>
            <p:ph type="body" sz="quarter" idx="37" hasCustomPrompt="1"/>
          </p:nvPr>
        </p:nvSpPr>
        <p:spPr>
          <a:xfrm>
            <a:off x="7028349" y="4676885"/>
            <a:ext cx="2572851" cy="13716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800" b="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ru-RU" dirty="0"/>
              <a:t>[Веб-адрес]</a:t>
            </a:r>
          </a:p>
        </p:txBody>
      </p:sp>
    </p:spTree>
    <p:extLst>
      <p:ext uri="{BB962C8B-B14F-4D97-AF65-F5344CB8AC3E}">
        <p14:creationId xmlns:p14="http://schemas.microsoft.com/office/powerpoint/2010/main" val="2394310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608">
          <p15:clr>
            <a:srgbClr val="FBAE40"/>
          </p15:clr>
        </p15:guide>
        <p15:guide id="2" orient="horz" pos="288">
          <p15:clr>
            <a:srgbClr val="FBAE40"/>
          </p15:clr>
        </p15:guide>
        <p15:guide id="0" pos="288">
          <p15:clr>
            <a:srgbClr val="FBAE40"/>
          </p15:clr>
        </p15:guide>
        <p15:guide id="3" pos="6048">
          <p15:clr>
            <a:srgbClr val="FBAE40"/>
          </p15:clr>
        </p15:guide>
        <p15:guide id="4" pos="2136">
          <p15:clr>
            <a:srgbClr val="A4A3A4"/>
          </p15:clr>
        </p15:guide>
        <p15:guide id="5" pos="4272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7E35-61C9-471C-870E-2CE47EA24035}" type="datetimeFigureOut">
              <a:rPr lang="ru-RU" smtClean="0"/>
              <a:pPr/>
              <a:t>08.07.2019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36ED2-EF9B-4B9B-9B58-09E1C1CBDE0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46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5"/>
          <a:stretch/>
        </p:blipFill>
        <p:spPr>
          <a:xfrm>
            <a:off x="6678202" y="3474720"/>
            <a:ext cx="3393714" cy="397361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276" y="7937"/>
            <a:ext cx="820378" cy="73861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  <a:softEdge rad="31750"/>
          </a:effectLst>
        </p:spPr>
      </p:pic>
      <p:sp>
        <p:nvSpPr>
          <p:cNvPr id="17" name="AutoShape 8" descr="Картинки по запросу российский рубл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CD141A02-F04A-467F-BCA1-E7B2A40A47D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674440" y="7469088"/>
            <a:ext cx="3397475" cy="307777"/>
          </a:xfrm>
          <a:prstGeom prst="rect">
            <a:avLst/>
          </a:prstGeom>
          <a:solidFill>
            <a:sysClr val="window" lastClr="FFFFFF"/>
          </a:solidFill>
          <a:ln w="2857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ДЛЯ ПРОДАЖИ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7145" y="827257"/>
            <a:ext cx="34192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ФЕДЕРАЛЬНОЙ СЛУЖБЫ ПО НАДЗОРУ В СФЕРЕ ЗАЩИТЫ ПРАВ ПОТРЕБИТЕЛЕЙ И БЛАГОПОЛУЧИЯ ЧЕЛОВЕКА ПО РОСТОВСКОЙ ОБЛАСТИ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ОБЛАСТИ»</a:t>
            </a:r>
          </a:p>
          <a:p>
            <a:pPr marL="271463" indent="0" algn="just">
              <a:spcBef>
                <a:spcPts val="0"/>
              </a:spcBef>
              <a:buNone/>
            </a:pP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67406" y="16880"/>
            <a:ext cx="3500094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бесплатной правовой помощи потребителям</a:t>
            </a: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732011"/>
            <a:ext cx="3423220" cy="660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ФЕДЕРАЛЬНОЙ СЛУЖБЫ ПО НАДЗОРУ В СФЕРЕ ЗАЩИТЫ ПРАВ ПОТРЕБИТЕЛЕЙ И БЛАГОПОЛУЧИЯ ЧЕЛОВЕКА ПО 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ОБЛАСТИ</a:t>
            </a:r>
          </a:p>
          <a:p>
            <a:pPr algn="just"/>
            <a:endParaRPr lang="ru-RU" sz="105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личном приеме</a:t>
            </a:r>
            <a:r>
              <a:rPr lang="en-US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Ростов-на-Дону, ул. Селиванова, 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Консультирование в </a:t>
            </a:r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телефонном режиме </a:t>
            </a: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/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(863)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282-82-64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вторник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четверг с 09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ЗДРАВООХРАНЕНИЯ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ГИГЕНЫ И ЭПИДЕМИОЛОГИИ В РОСТОВСКОЙ </a:t>
            </a: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endParaRPr lang="ru-RU" sz="105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Консультирование при личном приеме</a:t>
            </a:r>
            <a:r>
              <a:rPr lang="en-US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г. Ростов-на-Дону, пр. Космонавтов, д. 29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с 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 в телефонном режиме </a:t>
            </a: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863)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235-19-00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Понедельник, среда, пятница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:00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13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до 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«ВИРТУАЛЬНАЯ ПРИЕМНАЯ» 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вопрос потребители могут через «виртуальную приемную»</a:t>
            </a:r>
          </a:p>
          <a:p>
            <a:pPr marL="271463" algn="ctr"/>
            <a:r>
              <a:rPr lang="ru-RU" sz="105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сайте </a:t>
            </a:r>
            <a:r>
              <a:rPr lang="en-US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http://zpp.rospotrebnadzor.ru</a:t>
            </a:r>
            <a:endParaRPr lang="ru-RU" sz="105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Font typeface="Arial" pitchFamily="34" charset="0"/>
              <a:buNone/>
            </a:pP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ЕДИНОГО КОНСУЛЬТАЦИОННОГО ЦЕНТРА РОСПОТРЕБНАДЗОРА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8-800-555-49-43</a:t>
            </a:r>
          </a:p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(ежедневно, круглосуточно)</a:t>
            </a:r>
            <a:endParaRPr lang="ru-RU" sz="105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just">
              <a:spcBef>
                <a:spcPts val="0"/>
              </a:spcBef>
              <a:buNone/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00375" y="7536820"/>
            <a:ext cx="2476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Ростов-на-Дону </a:t>
            </a:r>
            <a:r>
              <a:rPr lang="ru-RU" sz="1200" dirty="0" smtClean="0"/>
              <a:t>2019г</a:t>
            </a:r>
            <a:r>
              <a:rPr lang="ru-RU" sz="1200" dirty="0"/>
              <a:t>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0" y="0"/>
            <a:ext cx="3167406" cy="830997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потребителей в МФЦ городов и районов Ростовской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827257"/>
            <a:ext cx="3176833" cy="69249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Обращаем внимание, что в настоящее время Вы можете получить консультацию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 защиты прав потребителей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режиме прямой видеосвязи через МФЦ городов и районов Ростовской области.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Ростове-на-Дону консультирование потребителей в МФЦ осуществляется по адресам: ул. Большая Садовая, 55;  ул. Большая Садовая, 83; ул. Тульская, 2; пр. Стачки, 46; пр. Коммунистический, 32/3; ул. Казахская, 107; ул. 3-я Линия, 4; пр. Королева,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консультирования можно будет также подать жалобу по факту нарушения законодательства в сфере защиты прав потребителей или заявление об оказании правовой помощи в подготовке проекта претензии к продавцу (исполнителю), искового заявления в суд.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Онлайн-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МФЦ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специалистами отдела защиты прав потребителей Управления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Ростовской области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вторникам каждого месяца с 10:00 до 17:00. В случае, когда вторник выпадает на праздничный день, сеанс видеосвязи проводится в ближайший рабочий день Управления, следующий после праздничного дня. Запись на консультацию в режиме видеосвязи осуществляется сотрудниками МФЦ при предъявлении паспорта, не менее чем за сутки до даты консультирования.</a:t>
            </a: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2F82BB"/>
              </a:buClr>
              <a:defRPr/>
            </a:pP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74439" y="2704198"/>
            <a:ext cx="33839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49808">
              <a:spcBef>
                <a:spcPts val="720"/>
              </a:spcBef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прав потребителей при оказании услуг по киновидеообслуживанию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9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3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BF4B29-CB7A-4E25-955A-A1C3BAB41726}"/>
              </a:ext>
            </a:extLst>
          </p:cNvPr>
          <p:cNvSpPr/>
          <p:nvPr/>
        </p:nvSpPr>
        <p:spPr>
          <a:xfrm>
            <a:off x="3234814" y="1625359"/>
            <a:ext cx="3486246" cy="5678478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на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киновидеообслуживание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 заключенным с момента продажи билета. В билете должны быть указаны наименование предприятия-исполнителя, посадочное место, дата и время начала сеанса, цена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не вправе навязывать зрителям дополнительные услуги (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предсеансовое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обслуживание), предоставляемые за плату.</a:t>
            </a:r>
          </a:p>
          <a:p>
            <a:pPr algn="just"/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могут организовывать предварительную продажу билетов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Цены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билеты устанавливаются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киновидеозрелищными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предприятиями самостоятельно. Продажа билетов на текущий сеанс начинается не позднее чем за 30 минут до начала сеанса.  Вход в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предприятие на очередной сеанс начинается за 30 минут до начала сеанса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дошкольного и младшего школьного возраста допускаются на вечерние сеансы на фильмы, не имеющие возрастных ограничений, в сопровождении взрослых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программе планируемого репертуара допускается в случае порчи или утери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Объявленный в программе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должен быть показан независимо от количества присутствующих на сеансе зрителей.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 вправе отказаться от исполнения договора об оказании услуги в любое время при условии оплаты исполнителю фактически понесенных им расходов по исполнению договора.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19D16B-B3F3-4910-B67B-AF5DB1661212}"/>
              </a:ext>
            </a:extLst>
          </p:cNvPr>
          <p:cNvSpPr/>
          <p:nvPr/>
        </p:nvSpPr>
        <p:spPr>
          <a:xfrm>
            <a:off x="-18904" y="200055"/>
            <a:ext cx="3307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Картинки по запросу микрозай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7BE5C2E-D22B-43E5-9196-14C6B6A2B477}"/>
              </a:ext>
            </a:extLst>
          </p:cNvPr>
          <p:cNvSpPr/>
          <p:nvPr/>
        </p:nvSpPr>
        <p:spPr>
          <a:xfrm>
            <a:off x="6722950" y="0"/>
            <a:ext cx="3335450" cy="29700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киновидеообслуживания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получение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полной и достоверной информации 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предприятии по предоставляемым им видам услуг, в том числе дополнительным;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 по киновидеообслуживанию, если они предусмотрены действующим законодательством.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качественный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киновидеопоказ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возмещение стоимости билета в случае отмены просмотра, замены фильма или некачественной демонстрации по вине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предприятия, а также в случае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непредоставления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информации о возрастных ограничениях на просмотр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отказа зрителя в этом случае от просмотра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7BE5C2E-D22B-43E5-9196-14C6B6A2B477}"/>
              </a:ext>
            </a:extLst>
          </p:cNvPr>
          <p:cNvSpPr/>
          <p:nvPr/>
        </p:nvSpPr>
        <p:spPr>
          <a:xfrm>
            <a:off x="6721060" y="3278862"/>
            <a:ext cx="3349625" cy="44935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 обязан: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киновидеозрелищных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предприятий соблюдать правила работы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киновидеозрелищных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предприятий, общественный порядок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билет до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сеанса;</a:t>
            </a:r>
          </a:p>
          <a:p>
            <a:pPr marL="171450" indent="-171450" algn="just">
              <a:buFontTx/>
              <a:buChar char="-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зрители, пришедшие на специальные детские сеансы, приобретать билеты по цене для взрослого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зрителя.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вправе не допустить зрителя на просмотр или удалить из зала в случае нарушения зрителем общественного порядка и причинения вреда имуществу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предприятия.</a:t>
            </a: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Tx/>
              <a:buChar char="-"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3266549" y="1120064"/>
            <a:ext cx="3497619" cy="4924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Times New Roman" panose="02020603050405020304" pitchFamily="18" charset="0"/>
                <a:cs typeface="Times New Roman" pitchFamily="18" charset="0"/>
              </a:rPr>
              <a:t>ЗАКЛЮЧЕНИЕ ДОГОВОРА </a:t>
            </a:r>
            <a:r>
              <a:rPr lang="ru-RU" sz="1300" b="1" dirty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itchFamily="18" charset="0"/>
              </a:rPr>
              <a:t>КИНОВИДЕООБСЛУЖИВАНИЕ</a:t>
            </a:r>
            <a:endParaRPr lang="ru-RU" sz="13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3219898" y="7046944"/>
            <a:ext cx="3503052" cy="323165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itchFamily="18" charset="0"/>
              </a:rPr>
              <a:t>ПРАВА ЗРИТЕЛЕЙ</a:t>
            </a:r>
            <a:endParaRPr lang="ru-RU" sz="1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3342" y="2970044"/>
            <a:ext cx="3326949" cy="29238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ЗРИТЕЛЕЙ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21979" y="7937"/>
            <a:ext cx="3223751" cy="323165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4165" y="307897"/>
            <a:ext cx="3260287" cy="21082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Постановление Правительства РФ от 17.11.1994 N 1264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(ред. от 10.03.2009</a:t>
            </a:r>
            <a:r>
              <a:rPr lang="ru-RU" sz="11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 «Об </a:t>
            </a:r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утверждении Правил по </a:t>
            </a:r>
            <a:r>
              <a:rPr lang="ru-RU" sz="1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киновидеообслуживанию</a:t>
            </a:r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населения» (Далее Правила)</a:t>
            </a:r>
            <a:endParaRPr lang="ru-RU" sz="11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Гражданский </a:t>
            </a:r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Кодекс РФ (далее - ГК РФ);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Закон РФ «О защите прав потребителей» от 07.02.1992 г. №2300-1 (далее - Закон</a:t>
            </a:r>
            <a:r>
              <a:rPr lang="ru-RU" sz="11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);</a:t>
            </a: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от 29.12.2010 № 436-ФЗ «О защите детей от информации, причиняющей вред их здоровью и развитию»</a:t>
            </a:r>
            <a:endParaRPr lang="ru-RU" sz="11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 algn="just"/>
            <a:endParaRPr lang="ru-RU" sz="1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9764" y="2462213"/>
            <a:ext cx="3275886" cy="53399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п.4  Правил -  услугой по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киновидеообслуживанию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показ художественных, документальных, научно-популярных, мультипликационных, учебных кино- и видеофильмов,  предназначенных для публичной демонстрации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киновидеозрелищными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предприятиями и имеющих прокатные удостоверения, выданные Министерством культуры Российской Федерации.  На основании п. 6 Правил  по требованию зрителей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обязаны предъявлять прокатное удостоверение на транслируемый фильм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требованиями  п.10 Правил - кинотеатр обязан иметь вывеску с указанием наименования, режима работы, а также юридического адреса (адреса местонахождения собственника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Киновидеозрелищные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обязаны предоставлять зрителям полную и достоверную информацию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фильмах текущего и планируемого репертуара, в том числе указывать год выпуска, исполнителей главных ролей, имеющиеся возрастные ограничения допуска зрительской аудитории на просмотр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киновидеофильма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ценах на билеты;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расположении мест в зрительном зале (план);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начала и продолжительности сеанса;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услугах, оказываемых зрителю, и ценах на них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2BF4B29-CB7A-4E25-955A-A1C3BAB41726}"/>
              </a:ext>
            </a:extLst>
          </p:cNvPr>
          <p:cNvSpPr/>
          <p:nvPr/>
        </p:nvSpPr>
        <p:spPr>
          <a:xfrm>
            <a:off x="3235472" y="7937"/>
            <a:ext cx="3528696" cy="110799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льготах, предоставляемых отдельным категориям зрителей в соответствии с действующим законодательством;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специальных сеансах для детей и порядке снижения цен на билеты на детские сеансы, устанавливаемом органами местного самоуправления.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7BE5C2E-D22B-43E5-9196-14C6B6A2B477}"/>
              </a:ext>
            </a:extLst>
          </p:cNvPr>
          <p:cNvSpPr/>
          <p:nvPr/>
        </p:nvSpPr>
        <p:spPr>
          <a:xfrm>
            <a:off x="3219898" y="7371609"/>
            <a:ext cx="349266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 имеет право на: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свободное пользование услугами на все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267BCF9-716E-48C8-87BB-E6D2C312E0CF}"/>
              </a:ext>
            </a:extLst>
          </p:cNvPr>
          <p:cNvSpPr/>
          <p:nvPr/>
        </p:nvSpPr>
        <p:spPr>
          <a:xfrm>
            <a:off x="-19764" y="2235227"/>
            <a:ext cx="3290626" cy="292388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Times New Roman" panose="02020603050405020304" pitchFamily="18" charset="0"/>
                <a:cs typeface="Times New Roman" pitchFamily="18" charset="0"/>
              </a:rPr>
              <a:t>ИНФОРМИРОВАНИЕ ПОТРЕБИТЕЛЯ</a:t>
            </a:r>
            <a:endParaRPr lang="ru-RU" sz="13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5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ochure_Blueglass_Trifold_TP103417195.potx" id="{B88E9366-3522-4E26-B062-233ACD5D0D11}" vid="{CADBFB46-510C-461D-8030-381CE1CEAAA4}"/>
    </a:ext>
  </a:extLst>
</a:theme>
</file>

<file path=ppt/theme/theme2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rochure">
      <a:dk1>
        <a:sysClr val="windowText" lastClr="000000"/>
      </a:dk1>
      <a:lt1>
        <a:sysClr val="window" lastClr="FFFFFF"/>
      </a:lt1>
      <a:dk2>
        <a:srgbClr val="323232"/>
      </a:dk2>
      <a:lt2>
        <a:srgbClr val="E6E6E6"/>
      </a:lt2>
      <a:accent1>
        <a:srgbClr val="74CBC8"/>
      </a:accent1>
      <a:accent2>
        <a:srgbClr val="EDC765"/>
      </a:accent2>
      <a:accent3>
        <a:srgbClr val="8AC867"/>
      </a:accent3>
      <a:accent4>
        <a:srgbClr val="F0924C"/>
      </a:accent4>
      <a:accent5>
        <a:srgbClr val="907CB3"/>
      </a:accent5>
      <a:accent6>
        <a:srgbClr val="E87C8D"/>
      </a:accent6>
      <a:hlink>
        <a:srgbClr val="74CBC8"/>
      </a:hlink>
      <a:folHlink>
        <a:srgbClr val="907CB3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11B58DB-4786-47F4-9D10-169C634413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3829</TotalTime>
  <Words>1046</Words>
  <Application>Microsoft Office PowerPoint</Application>
  <PresentationFormat>Произвольный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Tahoma</vt:lpstr>
      <vt:lpstr>Times New Roman</vt:lpstr>
      <vt:lpstr>Verdana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 Конукоев</dc:creator>
  <cp:keywords/>
  <cp:lastModifiedBy>Николай Губин</cp:lastModifiedBy>
  <cp:revision>124</cp:revision>
  <cp:lastPrinted>2018-05-14T15:08:59Z</cp:lastPrinted>
  <dcterms:created xsi:type="dcterms:W3CDTF">2017-10-20T08:50:02Z</dcterms:created>
  <dcterms:modified xsi:type="dcterms:W3CDTF">2019-07-08T08:20:02Z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TC034171969991</vt:lpwstr>
  </property>
</Properties>
</file>