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2"/>
  </p:sldMasterIdLst>
  <p:notesMasterIdLst>
    <p:notesMasterId r:id="rId5"/>
  </p:notesMasterIdLst>
  <p:handoutMasterIdLst>
    <p:handoutMasterId r:id="rId6"/>
  </p:handoutMasterIdLst>
  <p:sldIdLst>
    <p:sldId id="262" r:id="rId3"/>
    <p:sldId id="263" r:id="rId4"/>
  </p:sldIdLst>
  <p:sldSz cx="10058400" cy="7772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ртем Конукоев" initials="АК"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2C2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180"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76" d="100"/>
          <a:sy n="76" d="100"/>
        </p:scale>
        <p:origin x="123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1.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A7F96A5-B40C-4591-A94D-05A85DE82A47}" type="datetimeFigureOut">
              <a:rPr lang="ru-RU" smtClean="0"/>
              <a:pPr/>
              <a:t>26.09.2019</a:t>
            </a:fld>
            <a:endParaRPr lang="ru-RU" dirty="0"/>
          </a:p>
        </p:txBody>
      </p:sp>
      <p:sp>
        <p:nvSpPr>
          <p:cNvPr id="4" name="Нижний колонтитул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AE55127-CA2D-4BC4-8CFE-F19148CDFE65}" type="slidenum">
              <a:rPr lang="ru-RU" smtClean="0"/>
              <a:pPr/>
              <a:t>‹#›</a:t>
            </a:fld>
            <a:endParaRPr lang="ru-RU"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27FC828-8F12-4CF0-9AF3-FA4FDDB6EB28}" type="datetimeFigureOut">
              <a:rPr lang="ru-RU" smtClean="0"/>
              <a:pPr/>
              <a:t>26.09.2019</a:t>
            </a:fld>
            <a:endParaRPr lang="ru-RU" dirty="0"/>
          </a:p>
        </p:txBody>
      </p:sp>
      <p:sp>
        <p:nvSpPr>
          <p:cNvPr id="4" name="Образ слайда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46B6C3F-CB80-4F8D-9D19-17AA7E3C7BEF}" type="slidenum">
              <a:rPr lang="ru-RU" smtClean="0"/>
              <a:pPr/>
              <a:t>‹#›</a:t>
            </a:fld>
            <a:endParaRPr lang="ru-RU"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Наружная страница">
    <p:spTree>
      <p:nvGrpSpPr>
        <p:cNvPr id="1" name=""/>
        <p:cNvGrpSpPr/>
        <p:nvPr/>
      </p:nvGrpSpPr>
      <p:grpSpPr>
        <a:xfrm>
          <a:off x="0" y="0"/>
          <a:ext cx="0" cy="0"/>
          <a:chOff x="0" y="0"/>
          <a:chExt cx="0" cy="0"/>
        </a:xfrm>
      </p:grpSpPr>
      <p:sp>
        <p:nvSpPr>
          <p:cNvPr id="12" name="Прямоугольник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Текст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1" name="Текст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Прямоугольник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0" name="Текст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2" name="Рисунок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4" name="Текст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6" name="Текст 9"/>
          <p:cNvSpPr>
            <a:spLocks noGrp="1"/>
          </p:cNvSpPr>
          <p:nvPr>
            <p:ph type="body" sz="quarter" idx="15" hasCustomPrompt="1"/>
          </p:nvPr>
        </p:nvSpPr>
        <p:spPr>
          <a:xfrm rot="16200000">
            <a:off x="2640898" y="6149706"/>
            <a:ext cx="2130404" cy="198202"/>
          </a:xfrm>
        </p:spPr>
        <p:txBody>
          <a:bodyPr lIns="0" tIns="0" rIns="0" bIns="0" anchor="t">
            <a:noAutofit/>
          </a:bodyPr>
          <a:lstStyle>
            <a:lvl1pPr marL="0" indent="0" algn="l" defTabSz="1005840">
              <a:lnSpc>
                <a:spcPct val="100000"/>
              </a:lnSpc>
              <a:spcBef>
                <a:spcPts val="1100"/>
              </a:spcBef>
              <a:buNone/>
              <a:defRPr sz="900" b="1">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1" i="0" dirty="0">
                <a:solidFill>
                  <a:schemeClr val="tx1">
                    <a:lumMod val="65000"/>
                  </a:schemeClr>
                </a:solidFill>
                <a:latin typeface="+mn-lt"/>
                <a:ea typeface="+mn-ea"/>
                <a:cs typeface="+mn-cs"/>
              </a:rPr>
              <a:t>[Название компании]</a:t>
            </a:r>
          </a:p>
        </p:txBody>
      </p:sp>
      <p:sp>
        <p:nvSpPr>
          <p:cNvPr id="27" name="Текст 9"/>
          <p:cNvSpPr>
            <a:spLocks noGrp="1"/>
          </p:cNvSpPr>
          <p:nvPr>
            <p:ph type="body" sz="quarter" idx="16" hasCustomPrompt="1"/>
          </p:nvPr>
        </p:nvSpPr>
        <p:spPr>
          <a:xfrm rot="16200000">
            <a:off x="2813338" y="6149706"/>
            <a:ext cx="2130404" cy="198202"/>
          </a:xfrm>
        </p:spPr>
        <p:txBody>
          <a:bodyPr lIns="0" tIns="0" rIns="0" bIns="0" anchor="t">
            <a:noAutofit/>
          </a:bodyPr>
          <a:lstStyle>
            <a:lvl1pPr marL="0" indent="0">
              <a:lnSpc>
                <a:spcPct val="100000"/>
              </a:lnSpc>
              <a:spcBef>
                <a:spcPts val="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28" name="Текст 9"/>
          <p:cNvSpPr>
            <a:spLocks noGrp="1"/>
          </p:cNvSpPr>
          <p:nvPr>
            <p:ph type="body" sz="quarter" idx="17" hasCustomPrompt="1"/>
          </p:nvPr>
        </p:nvSpPr>
        <p:spPr>
          <a:xfrm rot="16200000">
            <a:off x="2985778" y="6149706"/>
            <a:ext cx="2130404" cy="198202"/>
          </a:xfrm>
        </p:spPr>
        <p:txBody>
          <a:bodyPr lIns="0" tIns="0" rIns="0" bIns="0" anchor="t">
            <a:noAutofit/>
          </a:bodyPr>
          <a:lstStyle>
            <a:lvl1pPr marL="0" indent="0" algn="l" defTabSz="1005840">
              <a:lnSpc>
                <a:spcPct val="100000"/>
              </a:lnSpc>
              <a:spcBef>
                <a:spcPts val="110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0" i="0" dirty="0">
                <a:solidFill>
                  <a:schemeClr val="tx1">
                    <a:lumMod val="65000"/>
                  </a:schemeClr>
                </a:solidFill>
                <a:latin typeface="+mn-lt"/>
                <a:ea typeface="+mn-ea"/>
                <a:cs typeface="+mn-cs"/>
              </a:rPr>
              <a:t>[Город, регион, почтовый индекс]</a:t>
            </a:r>
          </a:p>
        </p:txBody>
      </p:sp>
      <p:sp>
        <p:nvSpPr>
          <p:cNvPr id="29" name="Текст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gn="l" defTabSz="1005840">
              <a:lnSpc>
                <a:spcPct val="9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[Имя получателя]</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[Адрес]</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[Город, регион, почтовый индекс]</a:t>
            </a:r>
          </a:p>
        </p:txBody>
      </p:sp>
      <p:sp>
        <p:nvSpPr>
          <p:cNvPr id="32" name="Прямоугольник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lnSpc>
                <a:spcPct val="125000"/>
              </a:lnSpc>
              <a:buNone/>
            </a:pPr>
            <a:r>
              <a:rPr lang="ru-RU" sz="800" b="0" i="0" dirty="0">
                <a:solidFill>
                  <a:schemeClr val="bg1">
                    <a:lumMod val="85000"/>
                  </a:schemeClr>
                </a:solidFill>
                <a:latin typeface="Verdana"/>
                <a:ea typeface="+mn-ea"/>
                <a:cs typeface="+mn-cs"/>
              </a:rPr>
              <a:t>МЕСТО</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ДЛЯ</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МАРКИ </a:t>
            </a:r>
          </a:p>
        </p:txBody>
      </p:sp>
      <p:sp>
        <p:nvSpPr>
          <p:cNvPr id="33"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Внутренняя страница">
    <p:spTree>
      <p:nvGrpSpPr>
        <p:cNvPr id="1" name=""/>
        <p:cNvGrpSpPr/>
        <p:nvPr/>
      </p:nvGrpSpPr>
      <p:grpSpPr>
        <a:xfrm>
          <a:off x="0" y="0"/>
          <a:ext cx="0" cy="0"/>
          <a:chOff x="0" y="0"/>
          <a:chExt cx="0" cy="0"/>
        </a:xfrm>
      </p:grpSpPr>
      <p:sp>
        <p:nvSpPr>
          <p:cNvPr id="10" name="Текст 9"/>
          <p:cNvSpPr>
            <a:spLocks noGrp="1"/>
          </p:cNvSpPr>
          <p:nvPr>
            <p:ph type="body" sz="quarter" idx="10" hasCustomPrompt="1"/>
          </p:nvPr>
        </p:nvSpPr>
        <p:spPr>
          <a:xfrm>
            <a:off x="457198" y="3314607"/>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11" name="Текст 9"/>
          <p:cNvSpPr>
            <a:spLocks noGrp="1"/>
          </p:cNvSpPr>
          <p:nvPr>
            <p:ph type="body" sz="quarter" idx="11"/>
          </p:nvPr>
        </p:nvSpPr>
        <p:spPr>
          <a:xfrm>
            <a:off x="457199" y="3624067"/>
            <a:ext cx="2834640" cy="85572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 name="Рисунок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1" name="Текст 9"/>
          <p:cNvSpPr>
            <a:spLocks noGrp="1"/>
          </p:cNvSpPr>
          <p:nvPr>
            <p:ph type="body" sz="quarter" idx="20"/>
          </p:nvPr>
        </p:nvSpPr>
        <p:spPr>
          <a:xfrm>
            <a:off x="457199" y="4549821"/>
            <a:ext cx="2834640"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3" name="Текст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5" name="Прямоугольник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0" name="Текст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5" name="Текст 9"/>
          <p:cNvSpPr>
            <a:spLocks noGrp="1"/>
          </p:cNvSpPr>
          <p:nvPr>
            <p:ph type="body" sz="quarter" idx="23"/>
          </p:nvPr>
        </p:nvSpPr>
        <p:spPr>
          <a:xfrm>
            <a:off x="3665820" y="3624068"/>
            <a:ext cx="2834640" cy="1425238"/>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6" name="Текст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7" name="Текст 9"/>
          <p:cNvSpPr>
            <a:spLocks noGrp="1"/>
          </p:cNvSpPr>
          <p:nvPr>
            <p:ph type="body" sz="quarter" idx="25" hasCustomPrompt="1"/>
          </p:nvPr>
        </p:nvSpPr>
        <p:spPr>
          <a:xfrm>
            <a:off x="3665820" y="5122740"/>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38" name="Текст 9"/>
          <p:cNvSpPr>
            <a:spLocks noGrp="1"/>
          </p:cNvSpPr>
          <p:nvPr>
            <p:ph type="body" sz="quarter" idx="26"/>
          </p:nvPr>
        </p:nvSpPr>
        <p:spPr>
          <a:xfrm>
            <a:off x="7028349" y="548640"/>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9" name="Текст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0" name="Текст 9"/>
          <p:cNvSpPr>
            <a:spLocks noGrp="1"/>
          </p:cNvSpPr>
          <p:nvPr>
            <p:ph type="body" sz="quarter" idx="28"/>
          </p:nvPr>
        </p:nvSpPr>
        <p:spPr>
          <a:xfrm>
            <a:off x="7028349" y="2056588"/>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1" name="Текст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2" name="Текст 9"/>
          <p:cNvSpPr>
            <a:spLocks noGrp="1"/>
          </p:cNvSpPr>
          <p:nvPr>
            <p:ph type="body" sz="quarter" idx="30" hasCustomPrompt="1"/>
          </p:nvPr>
        </p:nvSpPr>
        <p:spPr>
          <a:xfrm>
            <a:off x="7028349" y="3387880"/>
            <a:ext cx="2572852" cy="386663"/>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43" name="Текст 9"/>
          <p:cNvSpPr>
            <a:spLocks noGrp="1"/>
          </p:cNvSpPr>
          <p:nvPr>
            <p:ph type="body" sz="quarter" idx="31"/>
          </p:nvPr>
        </p:nvSpPr>
        <p:spPr>
          <a:xfrm>
            <a:off x="7028349" y="2613794"/>
            <a:ext cx="2572851" cy="700813"/>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4"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
        <p:nvSpPr>
          <p:cNvPr id="45" name="Текст 9"/>
          <p:cNvSpPr>
            <a:spLocks noGrp="1"/>
          </p:cNvSpPr>
          <p:nvPr>
            <p:ph type="body" sz="quarter" idx="32" hasCustomPrompt="1"/>
          </p:nvPr>
        </p:nvSpPr>
        <p:spPr>
          <a:xfrm>
            <a:off x="7028349" y="3830555"/>
            <a:ext cx="2572851" cy="137160"/>
          </a:xfrm>
        </p:spPr>
        <p:txBody>
          <a:bodyPr lIns="0" tIns="0" rIns="0" bIns="0" anchor="t">
            <a:noAutofit/>
          </a:bodyPr>
          <a:lstStyle>
            <a:lvl1pPr marL="0" indent="0" algn="l" defTabSz="1005840">
              <a:lnSpc>
                <a:spcPct val="114000"/>
              </a:lnSpc>
              <a:spcBef>
                <a:spcPts val="11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1" i="0" dirty="0">
                <a:solidFill>
                  <a:schemeClr val="tx1">
                    <a:lumMod val="65000"/>
                  </a:schemeClr>
                </a:solidFill>
                <a:latin typeface="+mn-lt"/>
                <a:ea typeface="+mn-ea"/>
                <a:cs typeface="+mn-cs"/>
              </a:rPr>
              <a:t>[Название компании]</a:t>
            </a:r>
          </a:p>
        </p:txBody>
      </p:sp>
      <p:sp>
        <p:nvSpPr>
          <p:cNvPr id="46" name="Текст 9"/>
          <p:cNvSpPr>
            <a:spLocks noGrp="1"/>
          </p:cNvSpPr>
          <p:nvPr>
            <p:ph type="body" sz="quarter" idx="33" hasCustomPrompt="1"/>
          </p:nvPr>
        </p:nvSpPr>
        <p:spPr>
          <a:xfrm>
            <a:off x="7028349" y="3975242"/>
            <a:ext cx="2572851" cy="137160"/>
          </a:xfrm>
        </p:spPr>
        <p:txBody>
          <a:bodyPr lIns="0" tIns="0" rIns="0" bIns="0" anchor="t">
            <a:noAutofit/>
          </a:bodyPr>
          <a:lstStyle>
            <a:lvl1pPr marL="0" indent="0">
              <a:lnSpc>
                <a:spcPct val="114000"/>
              </a:lnSpc>
              <a:spcBef>
                <a:spcPts val="8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47" name="Текст 9"/>
          <p:cNvSpPr>
            <a:spLocks noGrp="1"/>
          </p:cNvSpPr>
          <p:nvPr>
            <p:ph type="body" sz="quarter" idx="34" hasCustomPrompt="1"/>
          </p:nvPr>
        </p:nvSpPr>
        <p:spPr>
          <a:xfrm>
            <a:off x="7028349" y="4110404"/>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[Город, регион, почтовый индекс]</a:t>
            </a:r>
          </a:p>
        </p:txBody>
      </p:sp>
      <p:sp>
        <p:nvSpPr>
          <p:cNvPr id="48" name="Текст 9"/>
          <p:cNvSpPr>
            <a:spLocks noGrp="1"/>
          </p:cNvSpPr>
          <p:nvPr>
            <p:ph type="body" sz="quarter" idx="35" hasCustomPrompt="1"/>
          </p:nvPr>
        </p:nvSpPr>
        <p:spPr>
          <a:xfrm>
            <a:off x="7028349" y="4321766"/>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[Телефон]</a:t>
            </a:r>
          </a:p>
        </p:txBody>
      </p:sp>
      <p:sp>
        <p:nvSpPr>
          <p:cNvPr id="49" name="Текст 9"/>
          <p:cNvSpPr>
            <a:spLocks noGrp="1"/>
          </p:cNvSpPr>
          <p:nvPr>
            <p:ph type="body" sz="quarter" idx="36" hasCustomPrompt="1"/>
          </p:nvPr>
        </p:nvSpPr>
        <p:spPr>
          <a:xfrm>
            <a:off x="7028349" y="4466452"/>
            <a:ext cx="2572851" cy="137160"/>
          </a:xfrm>
        </p:spPr>
        <p:txBody>
          <a:bodyPr lIns="0" tIns="0" rIns="0" bIns="0" anchor="t">
            <a:noAutofit/>
          </a:bodyPr>
          <a:lstStyle>
            <a:lvl1pPr marL="0" indent="0" algn="l" defTabSz="1005840">
              <a:lnSpc>
                <a:spcPct val="114000"/>
              </a:lnSpc>
              <a:spcBef>
                <a:spcPts val="110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baseline="0" dirty="0">
                <a:solidFill>
                  <a:schemeClr val="tx1">
                    <a:lumMod val="65000"/>
                  </a:schemeClr>
                </a:solidFill>
                <a:latin typeface="+mn-lt"/>
                <a:ea typeface="+mn-ea"/>
                <a:cs typeface="+mn-cs"/>
              </a:rPr>
              <a:t>[Электронный адрес]</a:t>
            </a:r>
          </a:p>
        </p:txBody>
      </p:sp>
      <p:sp>
        <p:nvSpPr>
          <p:cNvPr id="50" name="Текст 9"/>
          <p:cNvSpPr>
            <a:spLocks noGrp="1"/>
          </p:cNvSpPr>
          <p:nvPr>
            <p:ph type="body" sz="quarter" idx="37" hasCustomPrompt="1"/>
          </p:nvPr>
        </p:nvSpPr>
        <p:spPr>
          <a:xfrm>
            <a:off x="7028349" y="4676885"/>
            <a:ext cx="2572851" cy="137160"/>
          </a:xfrm>
        </p:spPr>
        <p:txBody>
          <a:bodyPr lIns="0" tIns="0" rIns="0" bIns="0" anchor="t">
            <a:noAutofit/>
          </a:bodyPr>
          <a:lstStyle>
            <a:lvl1pPr marL="0" indent="0">
              <a:lnSpc>
                <a:spcPct val="114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[Веб-адрес]</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ru-RU" smtClean="0"/>
              <a:pPr/>
              <a:t>26.09.2019</a:t>
            </a:fld>
            <a:endParaRPr lang="ru-RU" dirty="0"/>
          </a:p>
        </p:txBody>
      </p:sp>
      <p:sp>
        <p:nvSpPr>
          <p:cNvPr id="5" name="Нижний колонтитул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lang="ru-RU" smtClean="0"/>
              <a:pPr/>
              <a:t>‹#›</a:t>
            </a:fld>
            <a:endParaRPr lang="ru-RU"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9" name="Рисунок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38381" y="-4916"/>
            <a:ext cx="820378" cy="738612"/>
          </a:xfrm>
          <a:prstGeom prst="rect">
            <a:avLst/>
          </a:prstGeom>
          <a:noFill/>
          <a:effectLst>
            <a:outerShdw blurRad="50800" dist="50800" dir="5400000" algn="ctr" rotWithShape="0">
              <a:srgbClr val="000000"/>
            </a:outerShdw>
            <a:softEdge rad="31750"/>
          </a:effectLst>
        </p:spPr>
      </p:pic>
      <p:sp>
        <p:nvSpPr>
          <p:cNvPr id="8" name="TextBox 7">
            <a:extLst>
              <a:ext uri="{FF2B5EF4-FFF2-40B4-BE49-F238E27FC236}">
                <a16:creationId xmlns:a16="http://schemas.microsoft.com/office/drawing/2014/main" id="{8AEB43CB-D95B-434D-98BB-9971D21E3526}"/>
              </a:ext>
            </a:extLst>
          </p:cNvPr>
          <p:cNvSpPr txBox="1"/>
          <p:nvPr/>
        </p:nvSpPr>
        <p:spPr>
          <a:xfrm>
            <a:off x="7027503" y="2927456"/>
            <a:ext cx="2697825" cy="1477328"/>
          </a:xfrm>
          <a:prstGeom prst="rect">
            <a:avLst/>
          </a:prstGeom>
          <a:noFill/>
        </p:spPr>
        <p:txBody>
          <a:bodyPr wrap="square" rtlCol="0">
            <a:spAutoFit/>
          </a:bodyPr>
          <a:lstStyle/>
          <a:p>
            <a:pPr lvl="0" algn="ctr" defTabSz="749808">
              <a:spcBef>
                <a:spcPts val="720"/>
              </a:spcBef>
              <a:defRPr/>
            </a:pPr>
            <a:r>
              <a:rPr lang="ru-RU" b="1" dirty="0" smtClean="0">
                <a:latin typeface="Times New Roman" panose="02020603050405020304" pitchFamily="18" charset="0"/>
                <a:cs typeface="Times New Roman" panose="02020603050405020304" pitchFamily="18" charset="0"/>
              </a:rPr>
              <a:t>Заключение договора страхования при оформлении потребительского кредита</a:t>
            </a:r>
            <a:endParaRPr lang="ru-RU" b="1" dirty="0">
              <a:latin typeface="Times New Roman" panose="02020603050405020304" pitchFamily="18" charset="0"/>
              <a:cs typeface="Times New Roman" panose="02020603050405020304" pitchFamily="18" charset="0"/>
            </a:endParaRPr>
          </a:p>
        </p:txBody>
      </p:sp>
      <p:sp>
        <p:nvSpPr>
          <p:cNvPr id="17" name="AutoShape 8" descr="Картинки по запросу российский рубль"/>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Rectangle 2">
            <a:extLst>
              <a:ext uri="{FF2B5EF4-FFF2-40B4-BE49-F238E27FC236}">
                <a16:creationId xmlns:a16="http://schemas.microsoft.com/office/drawing/2014/main" id="{CD141A02-F04A-467F-BCA1-E7B2A40A47DF}"/>
              </a:ext>
            </a:extLst>
          </p:cNvPr>
          <p:cNvSpPr>
            <a:spLocks noChangeArrowheads="1"/>
          </p:cNvSpPr>
          <p:nvPr/>
        </p:nvSpPr>
        <p:spPr bwMode="auto">
          <a:xfrm rot="10800000" flipV="1">
            <a:off x="6651224" y="7461335"/>
            <a:ext cx="3401789" cy="307777"/>
          </a:xfrm>
          <a:prstGeom prst="rect">
            <a:avLst/>
          </a:prstGeom>
          <a:solidFill>
            <a:sysClr val="window" lastClr="FFFFFF"/>
          </a:solidFill>
          <a:ln w="2857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400" dirty="0" smtClean="0">
                <a:latin typeface="Times New Roman" panose="02020603050405020304" pitchFamily="18" charset="0"/>
                <a:cs typeface="Times New Roman" panose="02020603050405020304" pitchFamily="18" charset="0"/>
              </a:rPr>
              <a:t>НЕ ДЛЯ ПРОДАЖИ</a:t>
            </a:r>
            <a:endParaRPr lang="ru-RU" sz="14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3280528" y="732011"/>
            <a:ext cx="3419291" cy="6093976"/>
          </a:xfrm>
          <a:prstGeom prst="rect">
            <a:avLst/>
          </a:prstGeom>
          <a:noFill/>
        </p:spPr>
        <p:txBody>
          <a:bodyPr wrap="square" l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ru-RU" sz="1050" b="1" dirty="0" smtClean="0">
              <a:solidFill>
                <a:schemeClr val="tx2"/>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ru-RU" sz="1050" b="1" dirty="0" smtClean="0">
                <a:solidFill>
                  <a:schemeClr val="tx2"/>
                </a:solidFill>
                <a:latin typeface="Times New Roman" panose="02020603050405020304" pitchFamily="18" charset="0"/>
                <a:ea typeface="Verdana" panose="020B0604030504040204" pitchFamily="34" charset="0"/>
                <a:cs typeface="Times New Roman" panose="02020603050405020304" pitchFamily="18" charset="0"/>
              </a:rPr>
              <a:t>УПРАВЛЕНИЕ РОСПОТРЕБНАДЗОРА ПО </a:t>
            </a:r>
            <a:r>
              <a:rPr lang="ru-RU" sz="1050" b="1" dirty="0">
                <a:solidFill>
                  <a:schemeClr val="tx2"/>
                </a:solidFill>
                <a:latin typeface="Times New Roman" panose="02020603050405020304" pitchFamily="18" charset="0"/>
                <a:ea typeface="Verdana" panose="020B0604030504040204" pitchFamily="34" charset="0"/>
                <a:cs typeface="Times New Roman" panose="02020603050405020304" pitchFamily="18" charset="0"/>
              </a:rPr>
              <a:t>РОСТОВСКОЙ </a:t>
            </a:r>
            <a:r>
              <a:rPr lang="ru-RU" sz="1050" b="1" dirty="0" smtClean="0">
                <a:solidFill>
                  <a:schemeClr val="tx2"/>
                </a:solidFill>
                <a:latin typeface="Times New Roman" panose="02020603050405020304" pitchFamily="18" charset="0"/>
                <a:ea typeface="Verdana" panose="020B0604030504040204" pitchFamily="34" charset="0"/>
                <a:cs typeface="Times New Roman" panose="02020603050405020304" pitchFamily="18" charset="0"/>
              </a:rPr>
              <a:t>ОБЛАСТИ</a:t>
            </a:r>
          </a:p>
          <a:p>
            <a:pPr algn="just"/>
            <a:endParaRPr lang="ru-RU" sz="1050" b="1" i="1" dirty="0" smtClean="0">
              <a:solidFill>
                <a:schemeClr val="tx2"/>
              </a:solidFill>
              <a:latin typeface="Times New Roman" panose="02020603050405020304" pitchFamily="18" charset="0"/>
              <a:cs typeface="Times New Roman" panose="02020603050405020304" pitchFamily="18" charset="0"/>
            </a:endParaRPr>
          </a:p>
          <a:p>
            <a:pPr marL="271463" indent="0">
              <a:spcBef>
                <a:spcPts val="0"/>
              </a:spcBef>
              <a:buFont typeface="Arial" pitchFamily="34" charset="0"/>
              <a:buNone/>
            </a:pPr>
            <a:r>
              <a:rPr lang="ru-RU" sz="1200" b="1" i="1" dirty="0" smtClean="0">
                <a:solidFill>
                  <a:schemeClr val="tx2"/>
                </a:solidFill>
                <a:latin typeface="Times New Roman" panose="02020603050405020304" pitchFamily="18" charset="0"/>
                <a:cs typeface="Times New Roman" panose="02020603050405020304" pitchFamily="18" charset="0"/>
              </a:rPr>
              <a:t>  Консультирование </a:t>
            </a:r>
            <a:r>
              <a:rPr lang="ru-RU" sz="1200" b="1" i="1" dirty="0">
                <a:solidFill>
                  <a:schemeClr val="tx2"/>
                </a:solidFill>
                <a:latin typeface="Times New Roman" panose="02020603050405020304" pitchFamily="18" charset="0"/>
                <a:cs typeface="Times New Roman" panose="02020603050405020304" pitchFamily="18" charset="0"/>
              </a:rPr>
              <a:t>при личном приеме</a:t>
            </a:r>
            <a:r>
              <a:rPr lang="en-US" sz="1200" b="1" i="1" dirty="0">
                <a:solidFill>
                  <a:schemeClr val="tx2"/>
                </a:solidFill>
                <a:latin typeface="Times New Roman" panose="02020603050405020304" pitchFamily="18" charset="0"/>
                <a:cs typeface="Times New Roman" panose="02020603050405020304" pitchFamily="18" charset="0"/>
              </a:rPr>
              <a:t>:</a:t>
            </a:r>
            <a:endParaRPr lang="ru-RU" sz="1200" b="1" i="1" dirty="0">
              <a:solidFill>
                <a:schemeClr val="tx2"/>
              </a:solidFill>
              <a:latin typeface="Times New Roman" panose="02020603050405020304" pitchFamily="18" charset="0"/>
              <a:cs typeface="Times New Roman" panose="02020603050405020304" pitchFamily="18" charset="0"/>
            </a:endParaRPr>
          </a:p>
          <a:p>
            <a:r>
              <a:rPr lang="ru-RU" sz="1200" dirty="0" smtClean="0">
                <a:latin typeface="Times New Roman" panose="02020603050405020304" pitchFamily="18" charset="0"/>
                <a:cs typeface="Times New Roman" panose="02020603050405020304" pitchFamily="18" charset="0"/>
              </a:rPr>
              <a:t>         г</a:t>
            </a:r>
            <a:r>
              <a:rPr lang="ru-RU" sz="1200" dirty="0">
                <a:latin typeface="Times New Roman" panose="02020603050405020304" pitchFamily="18" charset="0"/>
                <a:cs typeface="Times New Roman" panose="02020603050405020304" pitchFamily="18" charset="0"/>
              </a:rPr>
              <a:t>. Ростов-на-Дону, ул. Селиванова, д. </a:t>
            </a:r>
            <a:r>
              <a:rPr lang="ru-RU" sz="1200" dirty="0" smtClean="0">
                <a:latin typeface="Times New Roman" panose="02020603050405020304" pitchFamily="18" charset="0"/>
                <a:cs typeface="Times New Roman" panose="02020603050405020304" pitchFamily="18" charset="0"/>
              </a:rPr>
              <a:t>66</a:t>
            </a:r>
          </a:p>
          <a:p>
            <a:r>
              <a:rPr lang="ru-RU" sz="1200" dirty="0" smtClean="0">
                <a:latin typeface="Times New Roman" panose="02020603050405020304" pitchFamily="18" charset="0"/>
                <a:cs typeface="Times New Roman" panose="02020603050405020304" pitchFamily="18" charset="0"/>
              </a:rPr>
              <a:t>         вторник</a:t>
            </a:r>
            <a:r>
              <a:rPr lang="ru-RU" sz="1200" dirty="0">
                <a:latin typeface="Times New Roman" panose="02020603050405020304" pitchFamily="18" charset="0"/>
                <a:cs typeface="Times New Roman" panose="02020603050405020304" pitchFamily="18" charset="0"/>
              </a:rPr>
              <a:t>, четверг с 09</a:t>
            </a:r>
            <a:r>
              <a:rPr lang="en-US" sz="1200" dirty="0">
                <a:latin typeface="Times New Roman" panose="02020603050405020304" pitchFamily="18" charset="0"/>
                <a:cs typeface="Times New Roman" panose="02020603050405020304" pitchFamily="18" charset="0"/>
              </a:rPr>
              <a:t>:00 </a:t>
            </a:r>
            <a:r>
              <a:rPr lang="ru-RU" sz="1200" dirty="0">
                <a:latin typeface="Times New Roman" panose="02020603050405020304" pitchFamily="18" charset="0"/>
                <a:cs typeface="Times New Roman" panose="02020603050405020304" pitchFamily="18" charset="0"/>
              </a:rPr>
              <a:t>до 18</a:t>
            </a:r>
            <a:r>
              <a:rPr lang="en-US" sz="1200" dirty="0" smtClean="0">
                <a:latin typeface="Times New Roman" panose="02020603050405020304" pitchFamily="18" charset="0"/>
                <a:cs typeface="Times New Roman" panose="02020603050405020304" pitchFamily="18" charset="0"/>
              </a:rPr>
              <a:t>:00</a:t>
            </a:r>
            <a:r>
              <a:rPr lang="ru-RU" sz="1200" dirty="0" smtClean="0">
                <a:latin typeface="Times New Roman" panose="02020603050405020304" pitchFamily="18" charset="0"/>
                <a:cs typeface="Times New Roman" panose="02020603050405020304" pitchFamily="18" charset="0"/>
              </a:rPr>
              <a:t> </a:t>
            </a:r>
          </a:p>
          <a:p>
            <a:r>
              <a:rPr lang="ru-RU" sz="1200" b="1" i="1" dirty="0" smtClean="0">
                <a:solidFill>
                  <a:schemeClr val="tx2"/>
                </a:solidFill>
                <a:latin typeface="Times New Roman" panose="02020603050405020304" pitchFamily="18" charset="0"/>
                <a:cs typeface="Times New Roman" panose="02020603050405020304" pitchFamily="18" charset="0"/>
              </a:rPr>
              <a:t>         Консультирование в </a:t>
            </a:r>
            <a:r>
              <a:rPr lang="ru-RU" sz="1200" b="1" i="1" dirty="0">
                <a:solidFill>
                  <a:schemeClr val="tx2"/>
                </a:solidFill>
                <a:latin typeface="Times New Roman" panose="02020603050405020304" pitchFamily="18" charset="0"/>
                <a:cs typeface="Times New Roman" panose="02020603050405020304" pitchFamily="18" charset="0"/>
              </a:rPr>
              <a:t>телефонном режиме </a:t>
            </a:r>
            <a:r>
              <a:rPr lang="ru-RU" sz="1200" b="1" i="1" dirty="0" smtClean="0">
                <a:solidFill>
                  <a:schemeClr val="tx2"/>
                </a:solidFill>
                <a:latin typeface="Times New Roman" panose="02020603050405020304" pitchFamily="18" charset="0"/>
                <a:cs typeface="Times New Roman" panose="02020603050405020304" pitchFamily="18" charset="0"/>
              </a:rPr>
              <a:t>      </a:t>
            </a:r>
          </a:p>
          <a:p>
            <a:pPr algn="just"/>
            <a:r>
              <a:rPr lang="ru-RU" sz="1200" dirty="0">
                <a:solidFill>
                  <a:schemeClr val="tx2"/>
                </a:solidFill>
                <a:latin typeface="Times New Roman" panose="02020603050405020304" pitchFamily="18" charset="0"/>
                <a:cs typeface="Times New Roman" panose="02020603050405020304" pitchFamily="18" charset="0"/>
              </a:rPr>
              <a:t> </a:t>
            </a:r>
            <a:r>
              <a:rPr lang="ru-RU" sz="1200" dirty="0" smtClean="0">
                <a:solidFill>
                  <a:schemeClr val="tx2"/>
                </a:solidFill>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8 </a:t>
            </a:r>
            <a:r>
              <a:rPr lang="en-US" sz="1200" dirty="0">
                <a:latin typeface="Times New Roman" panose="02020603050405020304" pitchFamily="18" charset="0"/>
                <a:cs typeface="Times New Roman" panose="02020603050405020304" pitchFamily="18" charset="0"/>
              </a:rPr>
              <a:t>(863) </a:t>
            </a:r>
            <a:r>
              <a:rPr lang="en-US" sz="1200" dirty="0" smtClean="0">
                <a:latin typeface="Times New Roman" panose="02020603050405020304" pitchFamily="18" charset="0"/>
                <a:cs typeface="Times New Roman" panose="02020603050405020304" pitchFamily="18" charset="0"/>
              </a:rPr>
              <a:t>282-82-64</a:t>
            </a:r>
            <a:endParaRPr lang="ru-RU" sz="1200" dirty="0" smtClean="0">
              <a:latin typeface="Times New Roman" panose="02020603050405020304" pitchFamily="18" charset="0"/>
              <a:cs typeface="Times New Roman" panose="02020603050405020304" pitchFamily="18" charset="0"/>
            </a:endParaRPr>
          </a:p>
          <a:p>
            <a:pPr algn="just"/>
            <a:r>
              <a:rPr lang="ru-RU" sz="1200" dirty="0" smtClean="0">
                <a:latin typeface="Times New Roman" panose="02020603050405020304" pitchFamily="18" charset="0"/>
                <a:cs typeface="Times New Roman" panose="02020603050405020304" pitchFamily="18" charset="0"/>
              </a:rPr>
              <a:t>         вторник</a:t>
            </a:r>
            <a:r>
              <a:rPr lang="ru-RU" sz="1200" dirty="0">
                <a:latin typeface="Times New Roman" panose="02020603050405020304" pitchFamily="18" charset="0"/>
                <a:cs typeface="Times New Roman" panose="02020603050405020304" pitchFamily="18" charset="0"/>
              </a:rPr>
              <a:t>, четверг с 09</a:t>
            </a:r>
            <a:r>
              <a:rPr lang="en-US" sz="1200" dirty="0">
                <a:latin typeface="Times New Roman" panose="02020603050405020304" pitchFamily="18" charset="0"/>
                <a:cs typeface="Times New Roman" panose="02020603050405020304" pitchFamily="18" charset="0"/>
              </a:rPr>
              <a:t>:00 </a:t>
            </a:r>
            <a:r>
              <a:rPr lang="ru-RU" sz="1200" dirty="0">
                <a:latin typeface="Times New Roman" panose="02020603050405020304" pitchFamily="18" charset="0"/>
                <a:cs typeface="Times New Roman" panose="02020603050405020304" pitchFamily="18" charset="0"/>
              </a:rPr>
              <a:t>до 18</a:t>
            </a:r>
            <a:r>
              <a:rPr lang="en-US" sz="1200" dirty="0">
                <a:latin typeface="Times New Roman" panose="02020603050405020304" pitchFamily="18" charset="0"/>
                <a:cs typeface="Times New Roman" panose="02020603050405020304" pitchFamily="18" charset="0"/>
              </a:rPr>
              <a:t>:00 </a:t>
            </a:r>
            <a:endParaRPr lang="ru-RU" sz="1200" dirty="0">
              <a:latin typeface="Times New Roman" panose="02020603050405020304" pitchFamily="18" charset="0"/>
              <a:cs typeface="Times New Roman" panose="02020603050405020304" pitchFamily="18" charset="0"/>
            </a:endParaRPr>
          </a:p>
          <a:p>
            <a:pPr algn="just"/>
            <a:r>
              <a:rPr lang="ru-RU"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перерыв с 13</a:t>
            </a:r>
            <a:r>
              <a:rPr lang="en-US" sz="1200" dirty="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00 до 14</a:t>
            </a:r>
            <a:r>
              <a:rPr lang="en-US" sz="1200" dirty="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00</a:t>
            </a:r>
            <a:r>
              <a:rPr lang="en-US" sz="1200" dirty="0" smtClean="0">
                <a:latin typeface="Times New Roman" panose="02020603050405020304" pitchFamily="18" charset="0"/>
                <a:cs typeface="Times New Roman" panose="02020603050405020304" pitchFamily="18" charset="0"/>
              </a:rPr>
              <a:t>)</a:t>
            </a:r>
            <a:endParaRPr lang="ru-RU" sz="1200" dirty="0" smtClean="0">
              <a:latin typeface="Times New Roman" panose="02020603050405020304" pitchFamily="18" charset="0"/>
              <a:cs typeface="Times New Roman" panose="02020603050405020304" pitchFamily="18" charset="0"/>
            </a:endParaRPr>
          </a:p>
          <a:p>
            <a:pPr marL="271463" indent="0" algn="just">
              <a:spcBef>
                <a:spcPts val="0"/>
              </a:spcBef>
              <a:buNone/>
            </a:pPr>
            <a:endParaRPr lang="ru-RU" sz="1050" b="1" dirty="0">
              <a:latin typeface="Times New Roman" panose="02020603050405020304" pitchFamily="18" charset="0"/>
              <a:cs typeface="Times New Roman" panose="02020603050405020304" pitchFamily="18" charset="0"/>
            </a:endParaRPr>
          </a:p>
          <a:p>
            <a:pPr marL="271463" indent="0" algn="ctr">
              <a:spcBef>
                <a:spcPts val="0"/>
              </a:spcBef>
              <a:buFont typeface="Arial" pitchFamily="34" charset="0"/>
              <a:buNone/>
            </a:pPr>
            <a:r>
              <a:rPr lang="ru-RU" sz="1050" b="1" dirty="0">
                <a:solidFill>
                  <a:schemeClr val="tx2"/>
                </a:solidFill>
                <a:latin typeface="Times New Roman" panose="02020603050405020304" pitchFamily="18" charset="0"/>
                <a:cs typeface="Times New Roman" panose="02020603050405020304" pitchFamily="18" charset="0"/>
              </a:rPr>
              <a:t>ФЕДЕРАЛЬНОЕ БЮДЖЕТНОЕ УЧРЕЖДЕНИЕ ЗДРАВООХРАНЕНИЯ</a:t>
            </a:r>
          </a:p>
          <a:p>
            <a:pPr marL="271463" indent="0" algn="ctr">
              <a:spcBef>
                <a:spcPts val="0"/>
              </a:spcBef>
              <a:buFont typeface="Arial" pitchFamily="34" charset="0"/>
              <a:buNone/>
            </a:pPr>
            <a:r>
              <a:rPr lang="ru-RU" sz="1050" b="1" dirty="0">
                <a:solidFill>
                  <a:schemeClr val="tx2"/>
                </a:solidFill>
                <a:latin typeface="Times New Roman" panose="02020603050405020304" pitchFamily="18" charset="0"/>
                <a:cs typeface="Times New Roman" panose="02020603050405020304" pitchFamily="18" charset="0"/>
              </a:rPr>
              <a:t>«ЦЕНТР ГИГЕНЫ И ЭПИДЕМИОЛОГИИ В РОСТОВСКОЙ </a:t>
            </a:r>
            <a:r>
              <a:rPr lang="ru-RU" sz="1050" b="1" dirty="0" smtClean="0">
                <a:solidFill>
                  <a:schemeClr val="tx2"/>
                </a:solidFill>
                <a:latin typeface="Times New Roman" panose="02020603050405020304" pitchFamily="18" charset="0"/>
                <a:cs typeface="Times New Roman" panose="02020603050405020304" pitchFamily="18" charset="0"/>
              </a:rPr>
              <a:t>ОБЛАСТИ»</a:t>
            </a:r>
          </a:p>
          <a:p>
            <a:pPr marL="271463" indent="0" algn="ctr">
              <a:spcBef>
                <a:spcPts val="0"/>
              </a:spcBef>
              <a:buFont typeface="Arial" pitchFamily="34" charset="0"/>
              <a:buNone/>
            </a:pPr>
            <a:endParaRPr lang="ru-RU" sz="1050" b="1" dirty="0" smtClean="0">
              <a:solidFill>
                <a:schemeClr val="tx2"/>
              </a:solidFill>
              <a:latin typeface="Times New Roman" panose="02020603050405020304" pitchFamily="18" charset="0"/>
              <a:cs typeface="Times New Roman" panose="02020603050405020304" pitchFamily="18" charset="0"/>
            </a:endParaRPr>
          </a:p>
          <a:p>
            <a:pPr marL="271463" indent="0">
              <a:spcBef>
                <a:spcPts val="0"/>
              </a:spcBef>
              <a:buFont typeface="Arial" pitchFamily="34" charset="0"/>
              <a:buNone/>
            </a:pPr>
            <a:r>
              <a:rPr lang="ru-RU" sz="1200" b="1" i="1" dirty="0" smtClean="0">
                <a:solidFill>
                  <a:schemeClr val="tx2"/>
                </a:solidFill>
                <a:latin typeface="Times New Roman" panose="02020603050405020304" pitchFamily="18" charset="0"/>
                <a:cs typeface="Times New Roman" panose="02020603050405020304" pitchFamily="18" charset="0"/>
              </a:rPr>
              <a:t>  Консультирование при личном приеме</a:t>
            </a:r>
            <a:r>
              <a:rPr lang="en-US" sz="1200" b="1" i="1" dirty="0" smtClean="0">
                <a:solidFill>
                  <a:schemeClr val="tx2"/>
                </a:solidFill>
                <a:latin typeface="Times New Roman" panose="02020603050405020304" pitchFamily="18" charset="0"/>
                <a:cs typeface="Times New Roman" panose="02020603050405020304" pitchFamily="18" charset="0"/>
              </a:rPr>
              <a:t>:</a:t>
            </a:r>
            <a:endParaRPr lang="ru-RU" sz="1200" b="1" i="1" dirty="0">
              <a:solidFill>
                <a:schemeClr val="tx2"/>
              </a:solidFill>
              <a:latin typeface="Times New Roman" panose="02020603050405020304" pitchFamily="18" charset="0"/>
              <a:cs typeface="Times New Roman" panose="02020603050405020304" pitchFamily="18" charset="0"/>
            </a:endParaRPr>
          </a:p>
          <a:p>
            <a:pPr marL="271463" indent="0">
              <a:spcBef>
                <a:spcPts val="0"/>
              </a:spcBef>
              <a:buFont typeface="Arial" pitchFamily="34" charset="0"/>
              <a:buNone/>
            </a:pPr>
            <a:r>
              <a:rPr lang="ru-RU" sz="1200" dirty="0" smtClean="0">
                <a:latin typeface="Times New Roman" panose="02020603050405020304" pitchFamily="18" charset="0"/>
                <a:cs typeface="Times New Roman" panose="02020603050405020304" pitchFamily="18" charset="0"/>
              </a:rPr>
              <a:t>  г. Ростов-на-Дону, пр. Космонавтов, д. 29 </a:t>
            </a:r>
          </a:p>
          <a:p>
            <a:pPr marL="271463" indent="0">
              <a:spcBef>
                <a:spcPts val="0"/>
              </a:spcBef>
              <a:buFont typeface="Arial" pitchFamily="34" charset="0"/>
              <a:buNone/>
            </a:pPr>
            <a:r>
              <a:rPr lang="ru-RU" sz="1200" dirty="0" smtClean="0">
                <a:latin typeface="Times New Roman" panose="02020603050405020304" pitchFamily="18" charset="0"/>
                <a:cs typeface="Times New Roman" panose="02020603050405020304" pitchFamily="18" charset="0"/>
              </a:rPr>
              <a:t>  понедельник, среда, пятница с 09</a:t>
            </a:r>
            <a:r>
              <a:rPr lang="en-US" sz="1200" dirty="0" smtClean="0">
                <a:latin typeface="Times New Roman" panose="02020603050405020304" pitchFamily="18" charset="0"/>
                <a:cs typeface="Times New Roman" panose="02020603050405020304" pitchFamily="18" charset="0"/>
              </a:rPr>
              <a:t>:00 </a:t>
            </a:r>
            <a:r>
              <a:rPr lang="ru-RU" sz="1200" dirty="0" smtClean="0">
                <a:latin typeface="Times New Roman" panose="02020603050405020304" pitchFamily="18" charset="0"/>
                <a:cs typeface="Times New Roman" panose="02020603050405020304" pitchFamily="18" charset="0"/>
              </a:rPr>
              <a:t>до 18</a:t>
            </a:r>
            <a:r>
              <a:rPr lang="en-US" sz="1200" dirty="0" smtClean="0">
                <a:latin typeface="Times New Roman" panose="02020603050405020304" pitchFamily="18" charset="0"/>
                <a:cs typeface="Times New Roman" panose="02020603050405020304" pitchFamily="18" charset="0"/>
              </a:rPr>
              <a:t>:00</a:t>
            </a:r>
            <a:r>
              <a:rPr lang="ru-RU" sz="1200" dirty="0" smtClean="0">
                <a:latin typeface="Times New Roman" panose="02020603050405020304" pitchFamily="18" charset="0"/>
                <a:cs typeface="Times New Roman" panose="02020603050405020304" pitchFamily="18" charset="0"/>
              </a:rPr>
              <a:t> </a:t>
            </a:r>
          </a:p>
          <a:p>
            <a:pPr marL="271463" indent="0">
              <a:spcBef>
                <a:spcPts val="0"/>
              </a:spcBef>
              <a:buFont typeface="Arial" pitchFamily="34" charset="0"/>
              <a:buNone/>
            </a:pPr>
            <a:r>
              <a:rPr lang="ru-RU" sz="1200" b="1" i="1" dirty="0" smtClean="0">
                <a:solidFill>
                  <a:schemeClr val="tx2"/>
                </a:solidFill>
                <a:latin typeface="Times New Roman" panose="02020603050405020304" pitchFamily="18" charset="0"/>
                <a:cs typeface="Times New Roman" panose="02020603050405020304" pitchFamily="18" charset="0"/>
              </a:rPr>
              <a:t> Консультирование  в телефонном режиме</a:t>
            </a:r>
            <a:r>
              <a:rPr lang="en-US" sz="1200" b="1" i="1" dirty="0" smtClean="0">
                <a:solidFill>
                  <a:schemeClr val="tx2"/>
                </a:solidFill>
                <a:latin typeface="Times New Roman" panose="02020603050405020304" pitchFamily="18" charset="0"/>
                <a:cs typeface="Times New Roman" panose="02020603050405020304" pitchFamily="18" charset="0"/>
              </a:rPr>
              <a:t>:</a:t>
            </a:r>
            <a:r>
              <a:rPr lang="ru-RU" sz="1200" b="1" i="1" dirty="0" smtClean="0">
                <a:solidFill>
                  <a:schemeClr val="tx2"/>
                </a:solidFill>
                <a:latin typeface="Times New Roman" panose="02020603050405020304" pitchFamily="18" charset="0"/>
                <a:cs typeface="Times New Roman" panose="02020603050405020304" pitchFamily="18" charset="0"/>
              </a:rPr>
              <a:t> </a:t>
            </a:r>
          </a:p>
          <a:p>
            <a:pPr marL="271463" indent="0">
              <a:spcBef>
                <a:spcPts val="0"/>
              </a:spcBef>
              <a:buFont typeface="Arial" pitchFamily="34" charset="0"/>
              <a:buNone/>
            </a:pPr>
            <a:r>
              <a:rPr lang="ru-RU"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8 (863) 235-19-00</a:t>
            </a:r>
          </a:p>
          <a:p>
            <a:pPr marL="271463" indent="0">
              <a:spcBef>
                <a:spcPts val="0"/>
              </a:spcBef>
              <a:buFont typeface="Arial" pitchFamily="34" charset="0"/>
              <a:buNone/>
            </a:pPr>
            <a:r>
              <a:rPr lang="ru-RU" sz="1200" dirty="0" smtClean="0">
                <a:latin typeface="Times New Roman" panose="02020603050405020304" pitchFamily="18" charset="0"/>
                <a:cs typeface="Times New Roman" panose="02020603050405020304" pitchFamily="18" charset="0"/>
              </a:rPr>
              <a:t>  понедельник, среда, пятница с 09</a:t>
            </a:r>
            <a:r>
              <a:rPr lang="en-US" sz="1200" dirty="0" smtClean="0">
                <a:latin typeface="Times New Roman" panose="02020603050405020304" pitchFamily="18" charset="0"/>
                <a:cs typeface="Times New Roman" panose="02020603050405020304" pitchFamily="18" charset="0"/>
              </a:rPr>
              <a:t>:00 </a:t>
            </a:r>
            <a:r>
              <a:rPr lang="ru-RU" sz="1200" dirty="0" smtClean="0">
                <a:latin typeface="Times New Roman" panose="02020603050405020304" pitchFamily="18" charset="0"/>
                <a:cs typeface="Times New Roman" panose="02020603050405020304" pitchFamily="18" charset="0"/>
              </a:rPr>
              <a:t>до 18</a:t>
            </a:r>
            <a:r>
              <a:rPr lang="en-US" sz="1200" dirty="0" smtClean="0">
                <a:latin typeface="Times New Roman" panose="02020603050405020304" pitchFamily="18" charset="0"/>
                <a:cs typeface="Times New Roman" panose="02020603050405020304" pitchFamily="18" charset="0"/>
              </a:rPr>
              <a:t>:00</a:t>
            </a:r>
            <a:endParaRPr lang="ru-RU" sz="1200" dirty="0" smtClean="0">
              <a:latin typeface="Times New Roman" panose="02020603050405020304" pitchFamily="18" charset="0"/>
              <a:cs typeface="Times New Roman" panose="02020603050405020304" pitchFamily="18" charset="0"/>
            </a:endParaRPr>
          </a:p>
          <a:p>
            <a:pPr marL="271463" indent="0">
              <a:spcBef>
                <a:spcPts val="0"/>
              </a:spcBef>
              <a:buFont typeface="Arial" pitchFamily="34" charset="0"/>
              <a:buNone/>
            </a:pPr>
            <a:r>
              <a:rPr lang="ru-RU"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перерыв с 13</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00 до 14</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00</a:t>
            </a:r>
            <a:r>
              <a:rPr lang="en-US" sz="1200" dirty="0" smtClean="0">
                <a:latin typeface="Times New Roman" panose="02020603050405020304" pitchFamily="18" charset="0"/>
                <a:cs typeface="Times New Roman" panose="02020603050405020304" pitchFamily="18" charset="0"/>
              </a:rPr>
              <a:t>).</a:t>
            </a:r>
            <a:endParaRPr lang="ru-RU" sz="1200" dirty="0" smtClean="0">
              <a:latin typeface="Times New Roman" panose="02020603050405020304" pitchFamily="18" charset="0"/>
              <a:cs typeface="Times New Roman" panose="02020603050405020304" pitchFamily="18" charset="0"/>
            </a:endParaRPr>
          </a:p>
          <a:p>
            <a:pPr marL="271463" indent="0">
              <a:spcBef>
                <a:spcPts val="0"/>
              </a:spcBef>
              <a:buFont typeface="Arial" pitchFamily="34" charset="0"/>
              <a:buNone/>
            </a:pPr>
            <a:endParaRPr lang="ru-RU" sz="1050" b="1" dirty="0">
              <a:latin typeface="Times New Roman" panose="02020603050405020304" pitchFamily="18" charset="0"/>
              <a:cs typeface="Times New Roman" panose="02020603050405020304" pitchFamily="18" charset="0"/>
            </a:endParaRPr>
          </a:p>
          <a:p>
            <a:pPr marL="271463" indent="0" algn="ctr">
              <a:spcBef>
                <a:spcPts val="0"/>
              </a:spcBef>
              <a:buFont typeface="Arial" pitchFamily="34" charset="0"/>
              <a:buNone/>
            </a:pPr>
            <a:r>
              <a:rPr lang="ru-RU" sz="1050" b="1" dirty="0" smtClean="0">
                <a:solidFill>
                  <a:schemeClr val="tx2"/>
                </a:solidFill>
                <a:latin typeface="Times New Roman" panose="02020603050405020304" pitchFamily="18" charset="0"/>
                <a:cs typeface="Times New Roman" panose="02020603050405020304" pitchFamily="18" charset="0"/>
              </a:rPr>
              <a:t>«ВИРТУАЛЬНАЯ ПРИЕМНАЯ» </a:t>
            </a:r>
          </a:p>
          <a:p>
            <a:pPr marL="271463" algn="ctr"/>
            <a:r>
              <a:rPr lang="ru-RU" sz="1050" dirty="0" smtClean="0">
                <a:solidFill>
                  <a:schemeClr val="tx2"/>
                </a:solidFill>
                <a:latin typeface="Times New Roman" panose="02020603050405020304" pitchFamily="18" charset="0"/>
                <a:cs typeface="Times New Roman" panose="02020603050405020304" pitchFamily="18" charset="0"/>
              </a:rPr>
              <a:t>Задать вопрос потребители могут через «виртуальную приемную»</a:t>
            </a:r>
          </a:p>
          <a:p>
            <a:pPr marL="271463" algn="ctr"/>
            <a:r>
              <a:rPr lang="ru-RU" sz="1050" dirty="0" smtClean="0">
                <a:solidFill>
                  <a:schemeClr val="tx2"/>
                </a:solidFill>
                <a:latin typeface="Times New Roman" panose="02020603050405020304" pitchFamily="18" charset="0"/>
                <a:cs typeface="Times New Roman" panose="02020603050405020304" pitchFamily="18" charset="0"/>
              </a:rPr>
              <a:t> на сайте </a:t>
            </a:r>
            <a:r>
              <a:rPr lang="en-US" sz="1050" b="1" i="1" dirty="0">
                <a:latin typeface="Times New Roman" panose="02020603050405020304" pitchFamily="18" charset="0"/>
                <a:cs typeface="Times New Roman" panose="02020603050405020304" pitchFamily="18" charset="0"/>
              </a:rPr>
              <a:t>http://zpp.rospotrebnadzor.ru</a:t>
            </a:r>
            <a:endParaRPr lang="ru-RU" sz="1050" b="1" i="1" dirty="0">
              <a:solidFill>
                <a:schemeClr val="tx2"/>
              </a:solidFill>
              <a:latin typeface="Times New Roman" panose="02020603050405020304" pitchFamily="18" charset="0"/>
              <a:cs typeface="Times New Roman" panose="02020603050405020304" pitchFamily="18" charset="0"/>
            </a:endParaRPr>
          </a:p>
          <a:p>
            <a:pPr marL="271463" indent="0" algn="just">
              <a:spcBef>
                <a:spcPts val="0"/>
              </a:spcBef>
              <a:buFont typeface="Arial" pitchFamily="34" charset="0"/>
              <a:buNone/>
            </a:pPr>
            <a:endParaRPr lang="ru-RU" sz="1050" b="1" dirty="0">
              <a:solidFill>
                <a:schemeClr val="tx2"/>
              </a:solidFill>
              <a:latin typeface="Times New Roman" panose="02020603050405020304" pitchFamily="18" charset="0"/>
              <a:cs typeface="Times New Roman" panose="02020603050405020304" pitchFamily="18" charset="0"/>
            </a:endParaRPr>
          </a:p>
          <a:p>
            <a:pPr algn="ctr"/>
            <a:r>
              <a:rPr lang="ru-RU" sz="1050" b="1" dirty="0">
                <a:solidFill>
                  <a:schemeClr val="tx2"/>
                </a:solidFill>
                <a:latin typeface="Times New Roman" panose="02020603050405020304" pitchFamily="18" charset="0"/>
                <a:cs typeface="Times New Roman" panose="02020603050405020304" pitchFamily="18" charset="0"/>
              </a:rPr>
              <a:t>ТЕЛЕФОН ЕДИНОГО КОНСУЛЬТАЦИОННОГО ЦЕНТРА РОСПОТРЕБНАДЗОРА</a:t>
            </a:r>
          </a:p>
          <a:p>
            <a:pPr algn="ctr"/>
            <a:r>
              <a:rPr lang="ru-RU" sz="1200" b="1" dirty="0">
                <a:solidFill>
                  <a:srgbClr val="C00000"/>
                </a:solidFill>
                <a:latin typeface="Times New Roman" panose="02020603050405020304" pitchFamily="18" charset="0"/>
                <a:cs typeface="Times New Roman" panose="02020603050405020304" pitchFamily="18" charset="0"/>
              </a:rPr>
              <a:t>8-800-555-49-43</a:t>
            </a:r>
          </a:p>
          <a:p>
            <a:pPr algn="ctr"/>
            <a:r>
              <a:rPr lang="ru-RU" sz="1050" b="1" dirty="0" smtClean="0">
                <a:solidFill>
                  <a:schemeClr val="tx2"/>
                </a:solidFill>
                <a:latin typeface="Times New Roman" panose="02020603050405020304" pitchFamily="18" charset="0"/>
                <a:cs typeface="Times New Roman" panose="02020603050405020304" pitchFamily="18" charset="0"/>
              </a:rPr>
              <a:t>(ежедневно, круглосуточно)</a:t>
            </a:r>
            <a:endParaRPr lang="ru-RU" sz="1050" b="1" dirty="0">
              <a:solidFill>
                <a:schemeClr val="tx2"/>
              </a:solidFill>
              <a:latin typeface="Times New Roman" panose="02020603050405020304" pitchFamily="18" charset="0"/>
              <a:cs typeface="Times New Roman" panose="02020603050405020304" pitchFamily="18" charset="0"/>
            </a:endParaRPr>
          </a:p>
          <a:p>
            <a:pPr marL="271463" indent="0" algn="just">
              <a:spcBef>
                <a:spcPts val="0"/>
              </a:spcBef>
              <a:buNone/>
            </a:pPr>
            <a:r>
              <a:rPr lang="ru-RU" sz="1050" b="1" dirty="0" smtClean="0">
                <a:latin typeface="Times New Roman" panose="02020603050405020304" pitchFamily="18" charset="0"/>
                <a:cs typeface="Times New Roman" panose="02020603050405020304" pitchFamily="18" charset="0"/>
              </a:rPr>
              <a:t>   </a:t>
            </a:r>
            <a:endParaRPr lang="en-US" sz="1050" b="1"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3167406" y="16880"/>
            <a:ext cx="3500094" cy="584775"/>
          </a:xfrm>
          <a:prstGeom prst="rect">
            <a:avLst/>
          </a:prstGeom>
          <a:solidFill>
            <a:srgbClr val="00B0F0"/>
          </a:solidFill>
        </p:spPr>
        <p:txBody>
          <a:bodyPr wrap="square" rtlCol="0">
            <a:spAutoFit/>
          </a:bodyPr>
          <a:lstStyle/>
          <a:p>
            <a:pPr algn="ctr"/>
            <a:r>
              <a:rPr lang="ru-RU" sz="1600" b="1" dirty="0"/>
              <a:t>Консультационный центр для потребителей:</a:t>
            </a:r>
          </a:p>
        </p:txBody>
      </p:sp>
      <p:sp>
        <p:nvSpPr>
          <p:cNvPr id="31" name="TextBox 30"/>
          <p:cNvSpPr txBox="1"/>
          <p:nvPr/>
        </p:nvSpPr>
        <p:spPr>
          <a:xfrm>
            <a:off x="3800375" y="7536820"/>
            <a:ext cx="2476500" cy="276999"/>
          </a:xfrm>
          <a:prstGeom prst="rect">
            <a:avLst/>
          </a:prstGeom>
          <a:noFill/>
        </p:spPr>
        <p:txBody>
          <a:bodyPr wrap="square" rtlCol="0">
            <a:spAutoFit/>
          </a:bodyPr>
          <a:lstStyle/>
          <a:p>
            <a:pPr algn="ctr"/>
            <a:r>
              <a:rPr lang="ru-RU" sz="1200" dirty="0"/>
              <a:t>Ростов-на-Дону </a:t>
            </a:r>
            <a:r>
              <a:rPr lang="ru-RU" sz="1200" dirty="0" smtClean="0"/>
              <a:t>2019г</a:t>
            </a:r>
            <a:r>
              <a:rPr lang="ru-RU" sz="1200" dirty="0"/>
              <a:t>.</a:t>
            </a:r>
          </a:p>
        </p:txBody>
      </p:sp>
      <p:sp>
        <p:nvSpPr>
          <p:cNvPr id="13" name="Прямоугольник 12">
            <a:extLst>
              <a:ext uri="{FF2B5EF4-FFF2-40B4-BE49-F238E27FC236}">
                <a16:creationId xmlns:a16="http://schemas.microsoft.com/office/drawing/2014/main" id="{D267BCF9-716E-48C8-87BB-E6D2C312E0CF}"/>
              </a:ext>
            </a:extLst>
          </p:cNvPr>
          <p:cNvSpPr/>
          <p:nvPr/>
        </p:nvSpPr>
        <p:spPr>
          <a:xfrm>
            <a:off x="0" y="0"/>
            <a:ext cx="3167406" cy="830997"/>
          </a:xfrm>
          <a:prstGeom prst="rect">
            <a:avLst/>
          </a:prstGeom>
          <a:solidFill>
            <a:srgbClr val="00B0F0"/>
          </a:solidFill>
          <a:ln w="28575">
            <a:solidFill>
              <a:schemeClr val="bg1"/>
            </a:solidFill>
          </a:ln>
        </p:spPr>
        <p:txBody>
          <a:bodyPr wrap="square">
            <a:spAutoFit/>
          </a:bodyPr>
          <a:lstStyle/>
          <a:p>
            <a:pPr algn="ctr"/>
            <a:r>
              <a:rPr lang="ru-RU" sz="1600" b="1" dirty="0" smtClean="0">
                <a:latin typeface="Times New Roman" panose="02020603050405020304" pitchFamily="18" charset="0"/>
                <a:cs typeface="Times New Roman" panose="02020603050405020304" pitchFamily="18" charset="0"/>
              </a:rPr>
              <a:t>Консультирование потребителей в МФЦ городов и районов Ростовской области</a:t>
            </a:r>
            <a:endParaRPr lang="ru-RU" sz="1600" b="1" dirty="0">
              <a:latin typeface="Times New Roman" pitchFamily="18" charset="0"/>
              <a:cs typeface="Times New Roman" pitchFamily="18" charset="0"/>
            </a:endParaRPr>
          </a:p>
        </p:txBody>
      </p:sp>
      <p:sp>
        <p:nvSpPr>
          <p:cNvPr id="14" name="TextBox 13"/>
          <p:cNvSpPr txBox="1"/>
          <p:nvPr/>
        </p:nvSpPr>
        <p:spPr>
          <a:xfrm>
            <a:off x="0" y="827257"/>
            <a:ext cx="3176833" cy="6924973"/>
          </a:xfrm>
          <a:prstGeom prst="rect">
            <a:avLst/>
          </a:prstGeom>
          <a:solidFill>
            <a:schemeClr val="accent1">
              <a:lumMod val="20000"/>
              <a:lumOff val="80000"/>
            </a:schemeClr>
          </a:solidFill>
        </p:spPr>
        <p:txBody>
          <a:bodyPr wrap="square" rtlCol="0">
            <a:spAutoFit/>
          </a:bodyPr>
          <a:lstStyle/>
          <a:p>
            <a:pPr algn="just"/>
            <a:r>
              <a:rPr lang="ru-RU" sz="1200" dirty="0" smtClean="0">
                <a:latin typeface="Times New Roman" panose="02020603050405020304" pitchFamily="18" charset="0"/>
                <a:cs typeface="Times New Roman" panose="02020603050405020304" pitchFamily="18" charset="0"/>
              </a:rPr>
              <a:t>           Обращаем внимание, что в настоящее время Вы можете получить консультацию по </a:t>
            </a:r>
            <a:r>
              <a:rPr lang="ru-RU" sz="1200" dirty="0">
                <a:latin typeface="Times New Roman" panose="02020603050405020304" pitchFamily="18" charset="0"/>
                <a:cs typeface="Times New Roman" panose="02020603050405020304" pitchFamily="18" charset="0"/>
              </a:rPr>
              <a:t>вопросам защиты прав потребителей </a:t>
            </a:r>
            <a:r>
              <a:rPr lang="ru-RU" sz="1200" dirty="0" smtClean="0">
                <a:latin typeface="Times New Roman" panose="02020603050405020304" pitchFamily="18" charset="0"/>
                <a:cs typeface="Times New Roman" panose="02020603050405020304" pitchFamily="18" charset="0"/>
              </a:rPr>
              <a:t>в том числе </a:t>
            </a:r>
            <a:r>
              <a:rPr lang="ru-RU" sz="1200" dirty="0">
                <a:latin typeface="Times New Roman" panose="02020603050405020304" pitchFamily="18" charset="0"/>
                <a:cs typeface="Times New Roman" panose="02020603050405020304" pitchFamily="18" charset="0"/>
              </a:rPr>
              <a:t>в режиме прямой видеосвязи через МФЦ городов и районов Ростовской области. </a:t>
            </a:r>
            <a:r>
              <a:rPr lang="ru-RU" sz="1200" dirty="0" smtClean="0">
                <a:latin typeface="Times New Roman" panose="02020603050405020304" pitchFamily="18" charset="0"/>
                <a:cs typeface="Times New Roman" panose="02020603050405020304" pitchFamily="18" charset="0"/>
              </a:rPr>
              <a:t>В г</a:t>
            </a:r>
            <a:r>
              <a:rPr lang="ru-RU" sz="1200" dirty="0">
                <a:latin typeface="Times New Roman" panose="02020603050405020304" pitchFamily="18" charset="0"/>
                <a:cs typeface="Times New Roman" panose="02020603050405020304" pitchFamily="18" charset="0"/>
              </a:rPr>
              <a:t>. Ростове-на-Дону консультирование потребителей в МФЦ осуществляется по адресам: ул. Большая Садовая, 55;  ул. Большая Садовая, 83; ул. Тульская, 2; пр. Стачки, 46; пр. Коммунистический, 32/3; ул. Казахская, 107; ул. 3-я Линия, 4; пр. Королева, 9</a:t>
            </a:r>
            <a:r>
              <a:rPr lang="ru-RU" sz="1200" dirty="0" smtClean="0">
                <a:latin typeface="Times New Roman" panose="02020603050405020304" pitchFamily="18" charset="0"/>
                <a:cs typeface="Times New Roman" panose="02020603050405020304" pitchFamily="18" charset="0"/>
              </a:rPr>
              <a:t>.</a:t>
            </a:r>
          </a:p>
          <a:p>
            <a:pPr algn="just"/>
            <a:endParaRPr lang="ru-RU" sz="1200" dirty="0">
              <a:latin typeface="Times New Roman" panose="02020603050405020304" pitchFamily="18" charset="0"/>
              <a:cs typeface="Times New Roman" panose="02020603050405020304" pitchFamily="18" charset="0"/>
            </a:endParaRPr>
          </a:p>
          <a:p>
            <a:pPr algn="just"/>
            <a:r>
              <a:rPr lang="ru-RU" sz="1200" dirty="0" smtClean="0">
                <a:latin typeface="Times New Roman" panose="02020603050405020304" pitchFamily="18" charset="0"/>
                <a:cs typeface="Times New Roman" panose="02020603050405020304" pitchFamily="18" charset="0"/>
              </a:rPr>
              <a:t>           По </a:t>
            </a:r>
            <a:r>
              <a:rPr lang="ru-RU" sz="1200" dirty="0">
                <a:latin typeface="Times New Roman" panose="02020603050405020304" pitchFamily="18" charset="0"/>
                <a:cs typeface="Times New Roman" panose="02020603050405020304" pitchFamily="18" charset="0"/>
              </a:rPr>
              <a:t>результатам консультирования можно будет также подать жалобу по факту нарушения законодательства в сфере защиты прав потребителей или заявление об оказании правовой помощи в подготовке проекта претензии к продавцу (исполнителю), искового заявления в суд. </a:t>
            </a:r>
          </a:p>
          <a:p>
            <a:pPr algn="just"/>
            <a:r>
              <a:rPr lang="ru-RU" sz="1200" dirty="0">
                <a:latin typeface="Times New Roman" panose="02020603050405020304" pitchFamily="18" charset="0"/>
                <a:cs typeface="Times New Roman" panose="02020603050405020304" pitchFamily="18" charset="0"/>
              </a:rPr>
              <a:t> </a:t>
            </a:r>
            <a:endParaRPr lang="ru-RU" sz="1200" dirty="0" smtClean="0">
              <a:latin typeface="Times New Roman" panose="02020603050405020304" pitchFamily="18" charset="0"/>
              <a:cs typeface="Times New Roman" panose="02020603050405020304" pitchFamily="18" charset="0"/>
            </a:endParaRPr>
          </a:p>
          <a:p>
            <a:pPr algn="just"/>
            <a:r>
              <a:rPr lang="ru-RU" sz="1200" dirty="0" smtClean="0">
                <a:latin typeface="Times New Roman" panose="02020603050405020304" pitchFamily="18" charset="0"/>
                <a:cs typeface="Times New Roman" panose="02020603050405020304" pitchFamily="18" charset="0"/>
              </a:rPr>
              <a:t>          Онлайн- </a:t>
            </a:r>
            <a:r>
              <a:rPr lang="ru-RU" sz="1200" dirty="0">
                <a:latin typeface="Times New Roman" panose="02020603050405020304" pitchFamily="18" charset="0"/>
                <a:cs typeface="Times New Roman" panose="02020603050405020304" pitchFamily="18" charset="0"/>
              </a:rPr>
              <a:t>консультации </a:t>
            </a:r>
            <a:r>
              <a:rPr lang="ru-RU" sz="1200" dirty="0" smtClean="0">
                <a:latin typeface="Times New Roman" panose="02020603050405020304" pitchFamily="18" charset="0"/>
                <a:cs typeface="Times New Roman" panose="02020603050405020304" pitchFamily="18" charset="0"/>
              </a:rPr>
              <a:t>проводятся в </a:t>
            </a:r>
            <a:r>
              <a:rPr lang="ru-RU" sz="1200" dirty="0">
                <a:latin typeface="Times New Roman" panose="02020603050405020304" pitchFamily="18" charset="0"/>
                <a:cs typeface="Times New Roman" panose="02020603050405020304" pitchFamily="18" charset="0"/>
              </a:rPr>
              <a:t>МФЦ </a:t>
            </a:r>
            <a:r>
              <a:rPr lang="ru-RU" sz="1200" dirty="0" smtClean="0">
                <a:latin typeface="Times New Roman" panose="02020603050405020304" pitchFamily="18" charset="0"/>
                <a:cs typeface="Times New Roman" panose="02020603050405020304" pitchFamily="18" charset="0"/>
              </a:rPr>
              <a:t>специалистами отдела защиты прав потребителей Управления </a:t>
            </a:r>
            <a:r>
              <a:rPr lang="ru-RU" sz="1200" dirty="0" err="1" smtClean="0">
                <a:latin typeface="Times New Roman" panose="02020603050405020304" pitchFamily="18" charset="0"/>
                <a:cs typeface="Times New Roman" panose="02020603050405020304" pitchFamily="18" charset="0"/>
              </a:rPr>
              <a:t>Роспотребнадзора</a:t>
            </a:r>
            <a:r>
              <a:rPr lang="ru-RU" sz="1200" dirty="0" smtClean="0">
                <a:latin typeface="Times New Roman" panose="02020603050405020304" pitchFamily="18" charset="0"/>
                <a:cs typeface="Times New Roman" panose="02020603050405020304" pitchFamily="18" charset="0"/>
              </a:rPr>
              <a:t> по Ростовской области </a:t>
            </a:r>
            <a:r>
              <a:rPr lang="ru-RU" sz="1200" dirty="0">
                <a:latin typeface="Times New Roman" panose="02020603050405020304" pitchFamily="18" charset="0"/>
                <a:cs typeface="Times New Roman" panose="02020603050405020304" pitchFamily="18" charset="0"/>
              </a:rPr>
              <a:t>по вторникам каждого месяца с 10:00 до 17:00. В случае, когда вторник выпадает на праздничный день, сеанс видеосвязи проводится в ближайший рабочий день Управления, следующий после праздничного дня. Запись на консультацию в режиме видеосвязи осуществляется сотрудниками МФЦ при предъявлении паспорта, не менее чем за сутки до даты консультирования.</a:t>
            </a:r>
          </a:p>
          <a:p>
            <a:pPr algn="ctr">
              <a:buClr>
                <a:srgbClr val="2F82BB"/>
              </a:buClr>
              <a:defRPr/>
            </a:pPr>
            <a:endParaRPr lang="ru-RU" sz="1200" b="1" dirty="0">
              <a:solidFill>
                <a:schemeClr val="tx2"/>
              </a:solidFill>
              <a:latin typeface="Times New Roman" panose="02020603050405020304" pitchFamily="18" charset="0"/>
              <a:cs typeface="Times New Roman" panose="02020603050405020304" pitchFamily="18" charset="0"/>
            </a:endParaRPr>
          </a:p>
          <a:p>
            <a:pPr algn="ctr">
              <a:buClr>
                <a:srgbClr val="2F82BB"/>
              </a:buClr>
              <a:defRPr/>
            </a:pPr>
            <a:endParaRPr lang="ru-RU" sz="1200" b="1" dirty="0">
              <a:solidFill>
                <a:schemeClr val="tx2"/>
              </a:solidFill>
              <a:latin typeface="Times New Roman" panose="02020603050405020304" pitchFamily="18" charset="0"/>
              <a:cs typeface="Times New Roman" panose="02020603050405020304" pitchFamily="18" charset="0"/>
            </a:endParaRPr>
          </a:p>
          <a:p>
            <a:pPr algn="ctr">
              <a:buClr>
                <a:srgbClr val="2F82BB"/>
              </a:buClr>
              <a:defRPr/>
            </a:pPr>
            <a:endParaRPr lang="ru-RU" sz="1200" b="1" dirty="0">
              <a:solidFill>
                <a:schemeClr val="tx2"/>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6639109" y="831130"/>
            <a:ext cx="3419291" cy="20313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ru-RU" sz="1050" b="1" dirty="0" smtClean="0">
              <a:solidFill>
                <a:schemeClr val="tx2"/>
              </a:solidFill>
              <a:latin typeface="Times New Roman" panose="02020603050405020304" pitchFamily="18" charset="0"/>
              <a:ea typeface="Verdana" panose="020B0604030504040204" pitchFamily="34" charset="0"/>
              <a:cs typeface="Times New Roman" panose="02020603050405020304" pitchFamily="18" charset="0"/>
            </a:endParaRPr>
          </a:p>
          <a:p>
            <a:pPr algn="ctr"/>
            <a:endParaRPr lang="ru-RU" sz="1050" b="1" dirty="0" smtClean="0">
              <a:solidFill>
                <a:schemeClr val="tx2"/>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ru-RU" sz="1050" b="1" dirty="0" smtClean="0">
                <a:solidFill>
                  <a:schemeClr val="tx2"/>
                </a:solidFill>
                <a:latin typeface="Times New Roman" panose="02020603050405020304" pitchFamily="18" charset="0"/>
                <a:ea typeface="Verdana" panose="020B0604030504040204" pitchFamily="34" charset="0"/>
                <a:cs typeface="Times New Roman" panose="02020603050405020304" pitchFamily="18" charset="0"/>
              </a:rPr>
              <a:t>УПРАВЛЕНИЕ </a:t>
            </a:r>
            <a:r>
              <a:rPr lang="ru-RU" sz="1050" b="1" dirty="0">
                <a:solidFill>
                  <a:schemeClr val="tx2"/>
                </a:solidFill>
                <a:latin typeface="Times New Roman" panose="02020603050405020304" pitchFamily="18" charset="0"/>
                <a:ea typeface="Verdana" panose="020B0604030504040204" pitchFamily="34" charset="0"/>
                <a:cs typeface="Times New Roman" panose="02020603050405020304" pitchFamily="18" charset="0"/>
              </a:rPr>
              <a:t>ФЕДЕРАЛЬНОЙ СЛУЖБЫ ПО НАДЗОРУ В СФЕРЕ ЗАЩИТЫ ПРАВ ПОТРЕБИТЕЛЕЙ И БЛАГОПОЛУЧИЯ ЧЕЛОВЕКА ПО РОСТОВСКОЙ ОБЛАСТИ</a:t>
            </a:r>
          </a:p>
          <a:p>
            <a:pPr marL="271463" indent="0" algn="just">
              <a:spcBef>
                <a:spcPts val="0"/>
              </a:spcBef>
              <a:buNone/>
            </a:pPr>
            <a:endParaRPr lang="ru-RU" sz="1050" b="1" dirty="0">
              <a:latin typeface="Times New Roman" panose="02020603050405020304" pitchFamily="18" charset="0"/>
              <a:cs typeface="Times New Roman" panose="02020603050405020304" pitchFamily="18" charset="0"/>
            </a:endParaRPr>
          </a:p>
          <a:p>
            <a:pPr marL="271463" indent="0" algn="ctr">
              <a:spcBef>
                <a:spcPts val="0"/>
              </a:spcBef>
              <a:buFont typeface="Arial" pitchFamily="34" charset="0"/>
              <a:buNone/>
            </a:pPr>
            <a:r>
              <a:rPr lang="ru-RU" sz="1050" b="1" dirty="0">
                <a:solidFill>
                  <a:schemeClr val="tx2"/>
                </a:solidFill>
                <a:latin typeface="Times New Roman" panose="02020603050405020304" pitchFamily="18" charset="0"/>
                <a:cs typeface="Times New Roman" panose="02020603050405020304" pitchFamily="18" charset="0"/>
              </a:rPr>
              <a:t>ФЕДЕРАЛЬНОЕ БЮДЖЕТНОЕ УЧРЕЖДЕНИЕ ЗДРАВООХРАНЕНИЯ</a:t>
            </a:r>
          </a:p>
          <a:p>
            <a:pPr marL="271463" indent="0" algn="ctr">
              <a:spcBef>
                <a:spcPts val="0"/>
              </a:spcBef>
              <a:buFont typeface="Arial" pitchFamily="34" charset="0"/>
              <a:buNone/>
            </a:pPr>
            <a:r>
              <a:rPr lang="ru-RU" sz="1050" b="1" dirty="0">
                <a:solidFill>
                  <a:schemeClr val="tx2"/>
                </a:solidFill>
                <a:latin typeface="Times New Roman" panose="02020603050405020304" pitchFamily="18" charset="0"/>
                <a:cs typeface="Times New Roman" panose="02020603050405020304" pitchFamily="18" charset="0"/>
              </a:rPr>
              <a:t>«ЦЕНТР ГИГЕНЫ И ЭПИДЕМИОЛОГИИ В РОСТОВСКОЙ ОБЛАСТИ»</a:t>
            </a:r>
          </a:p>
          <a:p>
            <a:pPr marL="271463" indent="0" algn="just">
              <a:spcBef>
                <a:spcPts val="0"/>
              </a:spcBef>
              <a:buNone/>
            </a:pPr>
            <a:endParaRPr lang="en-US" sz="1050" b="1"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7500" y="4395006"/>
            <a:ext cx="3385513" cy="3048000"/>
          </a:xfrm>
          <a:prstGeom prst="rect">
            <a:avLst/>
          </a:prstGeom>
        </p:spPr>
      </p:pic>
    </p:spTree>
    <p:extLst>
      <p:ext uri="{BB962C8B-B14F-4D97-AF65-F5344CB8AC3E}">
        <p14:creationId xmlns:p14="http://schemas.microsoft.com/office/powerpoint/2010/main" val="583988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9" name="Прямоугольник 18">
            <a:extLst>
              <a:ext uri="{FF2B5EF4-FFF2-40B4-BE49-F238E27FC236}">
                <a16:creationId xmlns:a16="http://schemas.microsoft.com/office/drawing/2014/main" id="{70772358-492D-47B6-9D58-9236936B30A2}"/>
              </a:ext>
            </a:extLst>
          </p:cNvPr>
          <p:cNvSpPr/>
          <p:nvPr/>
        </p:nvSpPr>
        <p:spPr>
          <a:xfrm>
            <a:off x="6791572" y="4131040"/>
            <a:ext cx="3257056" cy="3631763"/>
          </a:xfrm>
          <a:prstGeom prst="rect">
            <a:avLst/>
          </a:prstGeom>
          <a:solidFill>
            <a:sysClr val="window" lastClr="FFFFFF"/>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Навязывать какой-либо договор потребителю является незаконным в соответствии со статьей 16 Закона РФ «О защите прав потребителей» из которого следует, что запрещается обусловливать приобретение одних товаров (работ, услуг) обязательным приобретением иных товаров (работ, услуг). Убытки, причиненные потребителю вследствие нарушения его права на свободный выбор товаров (работ, услуг), возмещаются продавцом (исполнителем) в полном объеме.</a:t>
            </a:r>
          </a:p>
          <a:p>
            <a:pPr algn="just"/>
            <a:r>
              <a:rPr lang="ru-RU" sz="1000" dirty="0">
                <a:latin typeface="Times New Roman" panose="02020603050405020304" pitchFamily="18" charset="0"/>
                <a:cs typeface="Times New Roman" panose="02020603050405020304" pitchFamily="18" charset="0"/>
              </a:rPr>
              <a:t>Однако доказать указанное может быть существенно осложнено либо невозможно, т.к. потребителем подписывается Согласие на добровольное присоединение (заключение) к страхованию.</a:t>
            </a:r>
          </a:p>
          <a:p>
            <a:pPr algn="just"/>
            <a:r>
              <a:rPr lang="ru-RU" sz="1000" dirty="0">
                <a:latin typeface="Times New Roman" panose="02020603050405020304" pitchFamily="18" charset="0"/>
                <a:cs typeface="Times New Roman" panose="02020603050405020304" pitchFamily="18" charset="0"/>
              </a:rPr>
              <a:t>Доказать данный факт является сложным еще по одному основанию. В Гражданском кодексе РФ имеется такой вид договоров – Публичный договор. Публичный договор предполагает обязанность организации или ИП заключить договор с каждым обратившимся лицом.</a:t>
            </a:r>
          </a:p>
          <a:p>
            <a:pPr algn="just"/>
            <a:r>
              <a:rPr lang="ru-RU" sz="1000" dirty="0">
                <a:latin typeface="Times New Roman" panose="02020603050405020304" pitchFamily="18" charset="0"/>
                <a:cs typeface="Times New Roman" panose="02020603050405020304" pitchFamily="18" charset="0"/>
              </a:rPr>
              <a:t>Кредитный договор к таким договорам не относится, то есть Банк может отказать в выдаче кредита указав на любую законную причину</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pPr algn="just"/>
            <a:endParaRPr lang="en-US" sz="1000" dirty="0">
              <a:latin typeface="Times New Roman" panose="02020603050405020304" pitchFamily="18" charset="0"/>
              <a:cs typeface="Times New Roman" panose="02020603050405020304" pitchFamily="18" charset="0"/>
            </a:endParaRPr>
          </a:p>
        </p:txBody>
      </p:sp>
      <p:sp>
        <p:nvSpPr>
          <p:cNvPr id="13" name="Прямоугольник 12">
            <a:extLst>
              <a:ext uri="{FF2B5EF4-FFF2-40B4-BE49-F238E27FC236}">
                <a16:creationId xmlns:a16="http://schemas.microsoft.com/office/drawing/2014/main" id="{F2BF4B29-CB7A-4E25-955A-A1C3BAB41726}"/>
              </a:ext>
            </a:extLst>
          </p:cNvPr>
          <p:cNvSpPr/>
          <p:nvPr/>
        </p:nvSpPr>
        <p:spPr>
          <a:xfrm>
            <a:off x="0" y="254158"/>
            <a:ext cx="3393844" cy="4247317"/>
          </a:xfrm>
          <a:prstGeom prst="rect">
            <a:avLst/>
          </a:prstGeom>
          <a:solidFill>
            <a:sysClr val="window" lastClr="FFFFFF"/>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Для начала следует быть уверенным, что кредит Вам необходим, Вы не решите отказаться от договора через несколько дней, так как момент наступления обязательств по кредитному договору отличается от договора займа.</a:t>
            </a:r>
          </a:p>
          <a:p>
            <a:pPr algn="just"/>
            <a:r>
              <a:rPr lang="ru-RU" sz="1000" dirty="0">
                <a:latin typeface="Times New Roman" panose="02020603050405020304" pitchFamily="18" charset="0"/>
                <a:cs typeface="Times New Roman" panose="02020603050405020304" pitchFamily="18" charset="0"/>
              </a:rPr>
              <a:t>В целях полного разъяснения различий в понятиях кредитный договор и договор займа следует рассмотреть часть 6 статьи 7 Федерального закона от 21.12.2013 N353-ФЗ «О потребительском кредите (займе)».</a:t>
            </a:r>
          </a:p>
          <a:p>
            <a:pPr algn="just"/>
            <a:r>
              <a:rPr lang="ru-RU" sz="1000" dirty="0">
                <a:latin typeface="Times New Roman" panose="02020603050405020304" pitchFamily="18" charset="0"/>
                <a:cs typeface="Times New Roman" panose="02020603050405020304" pitchFamily="18" charset="0"/>
              </a:rPr>
              <a:t>Договор потребительского </a:t>
            </a:r>
            <a:r>
              <a:rPr lang="ru-RU" sz="1000" b="1" dirty="0">
                <a:latin typeface="Times New Roman" panose="02020603050405020304" pitchFamily="18" charset="0"/>
                <a:cs typeface="Times New Roman" panose="02020603050405020304" pitchFamily="18" charset="0"/>
              </a:rPr>
              <a:t>кредита</a:t>
            </a:r>
            <a:r>
              <a:rPr lang="ru-RU" sz="1000" dirty="0">
                <a:latin typeface="Times New Roman" panose="02020603050405020304" pitchFamily="18" charset="0"/>
                <a:cs typeface="Times New Roman" panose="02020603050405020304" pitchFamily="18" charset="0"/>
              </a:rPr>
              <a:t> считается заключенным, если между сторонами договора достигнуто согласие по всем индивидуальным условиям договора, указанным в части 9 статьи 5 настоящего Федерального закона. Договор потребительского </a:t>
            </a:r>
            <a:r>
              <a:rPr lang="ru-RU" sz="1000" b="1" dirty="0">
                <a:latin typeface="Times New Roman" panose="02020603050405020304" pitchFamily="18" charset="0"/>
                <a:cs typeface="Times New Roman" panose="02020603050405020304" pitchFamily="18" charset="0"/>
              </a:rPr>
              <a:t>займа</a:t>
            </a:r>
            <a:r>
              <a:rPr lang="ru-RU" sz="1000" dirty="0">
                <a:latin typeface="Times New Roman" panose="02020603050405020304" pitchFamily="18" charset="0"/>
                <a:cs typeface="Times New Roman" panose="02020603050405020304" pitchFamily="18" charset="0"/>
              </a:rPr>
              <a:t> считается заключенным с момента передачи заемщику денежных средств.</a:t>
            </a:r>
          </a:p>
          <a:p>
            <a:pPr algn="just"/>
            <a:r>
              <a:rPr lang="ru-RU" sz="1000" dirty="0">
                <a:latin typeface="Times New Roman" panose="02020603050405020304" pitchFamily="18" charset="0"/>
                <a:cs typeface="Times New Roman" panose="02020603050405020304" pitchFamily="18" charset="0"/>
              </a:rPr>
              <a:t>Исходя из приведенной нормы, по кредитному договору обязанность платить Банку возникает с момента подписания договора, но не фактического получения денег на руки, следовательно, в случае написания потребителем заявления о досрочном погашении кредита, через несколько дней после подписания договора, у него остается обязанность выплатить проценты пропорционально использованному времени, а также уплатить стоимость договора страхования (Присоединения к программе страхования), т.к. прекращение кредитного договора не влечет за собой прекращения страховки.</a:t>
            </a:r>
          </a:p>
        </p:txBody>
      </p:sp>
      <p:sp>
        <p:nvSpPr>
          <p:cNvPr id="4" name="Прямоугольник 3">
            <a:extLst>
              <a:ext uri="{FF2B5EF4-FFF2-40B4-BE49-F238E27FC236}">
                <a16:creationId xmlns:a16="http://schemas.microsoft.com/office/drawing/2014/main" id="{A319D16B-B3F3-4910-B67B-AF5DB1661212}"/>
              </a:ext>
            </a:extLst>
          </p:cNvPr>
          <p:cNvSpPr/>
          <p:nvPr/>
        </p:nvSpPr>
        <p:spPr>
          <a:xfrm>
            <a:off x="-18904" y="200055"/>
            <a:ext cx="3307656" cy="276999"/>
          </a:xfrm>
          <a:prstGeom prst="rect">
            <a:avLst/>
          </a:prstGeom>
        </p:spPr>
        <p:txBody>
          <a:bodyPr wrap="square">
            <a:spAutoFit/>
          </a:bodyPr>
          <a:lstStyle/>
          <a:p>
            <a:pPr algn="just"/>
            <a:endParaRPr lang="ru-RU" sz="1200" dirty="0">
              <a:latin typeface="Times New Roman" panose="02020603050405020304" pitchFamily="18" charset="0"/>
              <a:cs typeface="Times New Roman" panose="02020603050405020304" pitchFamily="18" charset="0"/>
            </a:endParaRPr>
          </a:p>
        </p:txBody>
      </p:sp>
      <p:sp>
        <p:nvSpPr>
          <p:cNvPr id="17" name="Прямоугольник 16">
            <a:extLst>
              <a:ext uri="{FF2B5EF4-FFF2-40B4-BE49-F238E27FC236}">
                <a16:creationId xmlns:a16="http://schemas.microsoft.com/office/drawing/2014/main" id="{D267BCF9-716E-48C8-87BB-E6D2C312E0CF}"/>
              </a:ext>
            </a:extLst>
          </p:cNvPr>
          <p:cNvSpPr/>
          <p:nvPr/>
        </p:nvSpPr>
        <p:spPr>
          <a:xfrm>
            <a:off x="13163" y="7937"/>
            <a:ext cx="3356198" cy="246221"/>
          </a:xfrm>
          <a:prstGeom prst="rect">
            <a:avLst/>
          </a:prstGeom>
          <a:solidFill>
            <a:srgbClr val="00B0F0"/>
          </a:solidFill>
          <a:ln w="28575">
            <a:solidFill>
              <a:schemeClr val="bg1"/>
            </a:solidFill>
          </a:ln>
        </p:spPr>
        <p:txBody>
          <a:bodyPr wrap="square">
            <a:spAutoFit/>
          </a:bodyPr>
          <a:lstStyle/>
          <a:p>
            <a:pPr algn="ctr"/>
            <a:r>
              <a:rPr lang="ru-RU" sz="1000" b="1" dirty="0" smtClean="0">
                <a:latin typeface="Times New Roman" panose="02020603050405020304" pitchFamily="18" charset="0"/>
                <a:cs typeface="Times New Roman" pitchFamily="18" charset="0"/>
              </a:rPr>
              <a:t>Кредитный договор</a:t>
            </a:r>
            <a:endParaRPr lang="ru-RU" sz="1000" b="1" dirty="0">
              <a:latin typeface="Times New Roman" panose="02020603050405020304" pitchFamily="18" charset="0"/>
              <a:cs typeface="Times New Roman" pitchFamily="18" charset="0"/>
            </a:endParaRPr>
          </a:p>
        </p:txBody>
      </p:sp>
      <p:sp>
        <p:nvSpPr>
          <p:cNvPr id="3" name="AutoShape 2" descr="Картинки по запросу микрозайм"/>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Прямоугольник 11">
            <a:extLst>
              <a:ext uri="{FF2B5EF4-FFF2-40B4-BE49-F238E27FC236}">
                <a16:creationId xmlns:a16="http://schemas.microsoft.com/office/drawing/2014/main" id="{D267BCF9-716E-48C8-87BB-E6D2C312E0CF}"/>
              </a:ext>
            </a:extLst>
          </p:cNvPr>
          <p:cNvSpPr/>
          <p:nvPr/>
        </p:nvSpPr>
        <p:spPr>
          <a:xfrm>
            <a:off x="6781800" y="3730930"/>
            <a:ext cx="3253296" cy="400110"/>
          </a:xfrm>
          <a:prstGeom prst="rect">
            <a:avLst/>
          </a:prstGeom>
          <a:solidFill>
            <a:srgbClr val="00B0F0"/>
          </a:solidFill>
          <a:ln w="28575">
            <a:solidFill>
              <a:schemeClr val="bg1"/>
            </a:solidFill>
          </a:ln>
        </p:spPr>
        <p:txBody>
          <a:bodyPr wrap="square">
            <a:spAutoFit/>
          </a:bodyPr>
          <a:lstStyle/>
          <a:p>
            <a:pPr algn="ctr"/>
            <a:r>
              <a:rPr lang="ru-RU" sz="1000" b="1" dirty="0" smtClean="0">
                <a:latin typeface="Times New Roman" panose="02020603050405020304" pitchFamily="18" charset="0"/>
                <a:cs typeface="Times New Roman" pitchFamily="18" charset="0"/>
              </a:rPr>
              <a:t>Страховка как обязательное условие одобрения кредита</a:t>
            </a:r>
            <a:endParaRPr lang="ru-RU" sz="1000" b="1" dirty="0">
              <a:latin typeface="Times New Roman" panose="02020603050405020304" pitchFamily="18" charset="0"/>
              <a:cs typeface="Times New Roman" pitchFamily="18" charset="0"/>
            </a:endParaRPr>
          </a:p>
        </p:txBody>
      </p:sp>
      <p:sp>
        <p:nvSpPr>
          <p:cNvPr id="15" name="Прямоугольник 14">
            <a:extLst>
              <a:ext uri="{FF2B5EF4-FFF2-40B4-BE49-F238E27FC236}">
                <a16:creationId xmlns:a16="http://schemas.microsoft.com/office/drawing/2014/main" id="{17BE5C2E-D22B-43E5-9196-14C6B6A2B477}"/>
              </a:ext>
            </a:extLst>
          </p:cNvPr>
          <p:cNvSpPr/>
          <p:nvPr/>
        </p:nvSpPr>
        <p:spPr>
          <a:xfrm>
            <a:off x="3392058" y="31489"/>
            <a:ext cx="3413278" cy="55399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ru-RU" sz="1000" b="1" dirty="0" smtClean="0">
                <a:solidFill>
                  <a:schemeClr val="tx1"/>
                </a:solidFill>
                <a:latin typeface="Times New Roman" panose="02020603050405020304" pitchFamily="18" charset="0"/>
                <a:cs typeface="Times New Roman" panose="02020603050405020304" pitchFamily="18" charset="0"/>
              </a:rPr>
              <a:t>Закон РФ «О защите прав потребителей»</a:t>
            </a:r>
            <a:endParaRPr lang="ru-RU" sz="1000" b="1" dirty="0">
              <a:solidFill>
                <a:schemeClr val="tx1"/>
              </a:solidFill>
              <a:latin typeface="Times New Roman" panose="02020603050405020304" pitchFamily="18" charset="0"/>
              <a:cs typeface="Times New Roman" panose="02020603050405020304" pitchFamily="18" charset="0"/>
            </a:endParaRPr>
          </a:p>
          <a:p>
            <a:pPr algn="ctr"/>
            <a:r>
              <a:rPr lang="ru-RU" sz="1000" b="1" dirty="0" smtClean="0">
                <a:solidFill>
                  <a:schemeClr val="tx1"/>
                </a:solidFill>
                <a:latin typeface="Times New Roman" panose="02020603050405020304" pitchFamily="18" charset="0"/>
                <a:cs typeface="Times New Roman" panose="02020603050405020304" pitchFamily="18" charset="0"/>
              </a:rPr>
              <a:t>Постановление Правительства « Об утверждении Правил предоставления гостиничных услуг в РФ»</a:t>
            </a:r>
            <a:endParaRPr lang="ru-RU" sz="1000" b="1" dirty="0">
              <a:solidFill>
                <a:schemeClr val="tx1"/>
              </a:solidFill>
              <a:latin typeface="Times New Roman" panose="02020603050405020304" pitchFamily="18" charset="0"/>
              <a:cs typeface="Times New Roman" panose="02020603050405020304" pitchFamily="18" charset="0"/>
            </a:endParaRPr>
          </a:p>
        </p:txBody>
      </p:sp>
      <p:sp>
        <p:nvSpPr>
          <p:cNvPr id="16" name="Прямоугольник 15">
            <a:extLst>
              <a:ext uri="{FF2B5EF4-FFF2-40B4-BE49-F238E27FC236}">
                <a16:creationId xmlns:a16="http://schemas.microsoft.com/office/drawing/2014/main" id="{70772358-492D-47B6-9D58-9236936B30A2}"/>
              </a:ext>
            </a:extLst>
          </p:cNvPr>
          <p:cNvSpPr/>
          <p:nvPr/>
        </p:nvSpPr>
        <p:spPr>
          <a:xfrm>
            <a:off x="3395722" y="560850"/>
            <a:ext cx="3397731" cy="3170099"/>
          </a:xfrm>
          <a:prstGeom prst="rect">
            <a:avLst/>
          </a:prstGeom>
          <a:solidFill>
            <a:sysClr val="window" lastClr="FFFFFF"/>
          </a:solidFill>
        </p:spPr>
        <p:txBody>
          <a:bodyPr wrap="square">
            <a:spAutoFit/>
          </a:bodyPr>
          <a:lstStyle/>
          <a:p>
            <a:r>
              <a:rPr lang="ru-RU" sz="1000" dirty="0" smtClean="0">
                <a:latin typeface="Times New Roman" panose="02020603050405020304" pitchFamily="18" charset="0"/>
                <a:cs typeface="Times New Roman" panose="02020603050405020304" pitchFamily="18" charset="0"/>
              </a:rPr>
              <a:t>дееспособные </a:t>
            </a:r>
            <a:r>
              <a:rPr lang="ru-RU" sz="1000" dirty="0">
                <a:latin typeface="Times New Roman" panose="02020603050405020304" pitchFamily="18" charset="0"/>
                <a:cs typeface="Times New Roman" panose="02020603050405020304" pitchFamily="18" charset="0"/>
              </a:rPr>
              <a:t>физические лица, заключившие </a:t>
            </a:r>
            <a:r>
              <a:rPr lang="ru-RU" sz="1000" dirty="0" smtClean="0">
                <a:latin typeface="Times New Roman" panose="02020603050405020304" pitchFamily="18" charset="0"/>
                <a:cs typeface="Times New Roman" panose="02020603050405020304" pitchFamily="18" charset="0"/>
              </a:rPr>
              <a:t>со</a:t>
            </a:r>
            <a:endParaRPr lang="en-US" sz="1000" dirty="0" smtClean="0">
              <a:latin typeface="Times New Roman" panose="02020603050405020304" pitchFamily="18" charset="0"/>
              <a:cs typeface="Times New Roman" panose="02020603050405020304" pitchFamily="18" charset="0"/>
            </a:endParaRPr>
          </a:p>
          <a:p>
            <a:r>
              <a:rPr lang="ru-RU" sz="1000" dirty="0" smtClean="0">
                <a:latin typeface="Times New Roman" panose="02020603050405020304" pitchFamily="18" charset="0"/>
                <a:cs typeface="Times New Roman" panose="02020603050405020304" pitchFamily="18" charset="0"/>
              </a:rPr>
              <a:t>страховщиками </a:t>
            </a:r>
            <a:r>
              <a:rPr lang="ru-RU" sz="1000" dirty="0">
                <a:latin typeface="Times New Roman" panose="02020603050405020304" pitchFamily="18" charset="0"/>
                <a:cs typeface="Times New Roman" panose="02020603050405020304" pitchFamily="18" charset="0"/>
              </a:rPr>
              <a:t>(страховой компанией) договоры страхования либо являющиеся страхователями в силу закона.</a:t>
            </a:r>
          </a:p>
          <a:p>
            <a:r>
              <a:rPr lang="ru-RU" sz="1000" b="1" dirty="0" smtClean="0">
                <a:latin typeface="Times New Roman" panose="02020603050405020304" pitchFamily="18" charset="0"/>
                <a:cs typeface="Times New Roman" panose="02020603050405020304" pitchFamily="18" charset="0"/>
              </a:rPr>
              <a:t>Для </a:t>
            </a:r>
            <a:r>
              <a:rPr lang="ru-RU" sz="1000" b="1" dirty="0">
                <a:latin typeface="Times New Roman" panose="02020603050405020304" pitchFamily="18" charset="0"/>
                <a:cs typeface="Times New Roman" panose="02020603050405020304" pitchFamily="18" charset="0"/>
              </a:rPr>
              <a:t>установления наличия права отказа от страховки в период охлаждения необходимо выяснить:</a:t>
            </a:r>
            <a:r>
              <a:rPr lang="ru-RU" sz="1000" dirty="0">
                <a:latin typeface="Times New Roman" panose="02020603050405020304" pitchFamily="18" charset="0"/>
                <a:cs typeface="Times New Roman" panose="02020603050405020304" pitchFamily="18" charset="0"/>
              </a:rPr>
              <a:t> </a:t>
            </a:r>
            <a:r>
              <a:rPr lang="ru-RU" sz="1000" b="1" dirty="0">
                <a:latin typeface="Times New Roman" panose="02020603050405020304" pitchFamily="18" charset="0"/>
                <a:cs typeface="Times New Roman" panose="02020603050405020304" pitchFamily="18" charset="0"/>
              </a:rPr>
              <a:t>является ли потребитель - Страхователем.</a:t>
            </a:r>
            <a:endParaRPr lang="ru-RU" sz="1000" dirty="0">
              <a:latin typeface="Times New Roman" panose="02020603050405020304" pitchFamily="18" charset="0"/>
              <a:cs typeface="Times New Roman" panose="02020603050405020304" pitchFamily="18" charset="0"/>
            </a:endParaRPr>
          </a:p>
          <a:p>
            <a:r>
              <a:rPr lang="ru-RU" sz="1000" dirty="0">
                <a:latin typeface="Times New Roman" panose="02020603050405020304" pitchFamily="18" charset="0"/>
                <a:cs typeface="Times New Roman" panose="02020603050405020304" pitchFamily="18" charset="0"/>
              </a:rPr>
              <a:t>Зачастую страхование при получении кредита происходит путем подписания потребителем Согласия на присоединение к программе страхования, т.е. коллективного страхования. Программа страхования подразумевает под собой наличие уже существующего договора, к которому происходит присоединение клиентов Банка в качестве застрахованных лиц (но не Страхователей). </a:t>
            </a:r>
            <a:r>
              <a:rPr lang="ru-RU" sz="1000" b="1" dirty="0">
                <a:latin typeface="Times New Roman" panose="02020603050405020304" pitchFamily="18" charset="0"/>
                <a:cs typeface="Times New Roman" panose="02020603050405020304" pitchFamily="18" charset="0"/>
              </a:rPr>
              <a:t>В таких страховых программах обычно Страхователем является сам Банк</a:t>
            </a:r>
            <a:r>
              <a:rPr lang="ru-RU" sz="1000" dirty="0">
                <a:latin typeface="Times New Roman" panose="02020603050405020304" pitchFamily="18" charset="0"/>
                <a:cs typeface="Times New Roman" panose="02020603050405020304" pitchFamily="18" charset="0"/>
              </a:rPr>
              <a:t>, </a:t>
            </a:r>
            <a:r>
              <a:rPr lang="ru-RU" sz="1000" b="1" dirty="0">
                <a:latin typeface="Times New Roman" panose="02020603050405020304" pitchFamily="18" charset="0"/>
                <a:cs typeface="Times New Roman" panose="02020603050405020304" pitchFamily="18" charset="0"/>
              </a:rPr>
              <a:t>в связи с этим у потребителя отсутствует право отказаться от страхования</a:t>
            </a:r>
            <a:r>
              <a:rPr lang="ru-RU" sz="1000" dirty="0">
                <a:latin typeface="Times New Roman" panose="02020603050405020304" pitchFamily="18" charset="0"/>
                <a:cs typeface="Times New Roman" panose="02020603050405020304" pitchFamily="18" charset="0"/>
              </a:rPr>
              <a:t> и получить назад денежные средства либо обязать Банк внести в график платежей поправки, путем исключения ежемесячных страховых выплат.</a:t>
            </a:r>
          </a:p>
        </p:txBody>
      </p:sp>
      <p:sp>
        <p:nvSpPr>
          <p:cNvPr id="21" name="Прямоугольник 20">
            <a:extLst>
              <a:ext uri="{FF2B5EF4-FFF2-40B4-BE49-F238E27FC236}">
                <a16:creationId xmlns:a16="http://schemas.microsoft.com/office/drawing/2014/main" id="{70772358-492D-47B6-9D58-9236936B30A2}"/>
              </a:ext>
            </a:extLst>
          </p:cNvPr>
          <p:cNvSpPr/>
          <p:nvPr/>
        </p:nvSpPr>
        <p:spPr>
          <a:xfrm>
            <a:off x="6781800" y="-4924"/>
            <a:ext cx="3276600" cy="3785652"/>
          </a:xfrm>
          <a:prstGeom prst="rect">
            <a:avLst/>
          </a:prstGeom>
          <a:solidFill>
            <a:sysClr val="window" lastClr="FFFFFF"/>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 в данном случае, при отказе от страховки, у клиента остается обязанность возместить Банку деньги </a:t>
            </a:r>
            <a:r>
              <a:rPr lang="ru-RU" sz="1000" dirty="0" err="1" smtClean="0">
                <a:latin typeface="Times New Roman" panose="02020603050405020304" pitchFamily="18" charset="0"/>
                <a:cs typeface="Times New Roman" panose="02020603050405020304" pitchFamily="18" charset="0"/>
              </a:rPr>
              <a:t>застраховку</a:t>
            </a:r>
            <a:r>
              <a:rPr lang="ru-RU" sz="1000" dirty="0">
                <a:latin typeface="Times New Roman" panose="02020603050405020304" pitchFamily="18" charset="0"/>
                <a:cs typeface="Times New Roman" panose="02020603050405020304" pitchFamily="18" charset="0"/>
              </a:rPr>
              <a:t>.</a:t>
            </a:r>
            <a:endParaRPr lang="en-US" sz="1000" dirty="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Пункт 1 статьи 958 ГК РФ – Договор страхования прекращается до наступления срока, на который он был заключен, если после его вступления в силу возможность наступления страхового случая отпала, и существование страхового риска прекратилось по обстоятельствам иным, </a:t>
            </a:r>
            <a:r>
              <a:rPr lang="ru-RU" sz="1000" dirty="0" smtClean="0">
                <a:latin typeface="Times New Roman" panose="02020603050405020304" pitchFamily="18" charset="0"/>
                <a:cs typeface="Times New Roman" panose="02020603050405020304" pitchFamily="18" charset="0"/>
              </a:rPr>
              <a:t>чем страховой случай (например, досрочное погашение кредита).</a:t>
            </a:r>
          </a:p>
          <a:p>
            <a:pPr algn="just"/>
            <a:r>
              <a:rPr lang="ru-RU" sz="1000" b="1" dirty="0" smtClean="0">
                <a:latin typeface="Times New Roman" panose="02020603050405020304" pitchFamily="18" charset="0"/>
                <a:cs typeface="Times New Roman" panose="02020603050405020304" pitchFamily="18" charset="0"/>
              </a:rPr>
              <a:t>Данный пункт не предполагает  возврат денежных средств за страховку в случае досрочного погашения кредита</a:t>
            </a:r>
            <a:r>
              <a:rPr lang="ru-RU" sz="1000" dirty="0" smtClean="0">
                <a:latin typeface="Times New Roman" panose="02020603050405020304" pitchFamily="18" charset="0"/>
                <a:cs typeface="Times New Roman" panose="02020603050405020304" pitchFamily="18" charset="0"/>
              </a:rPr>
              <a:t>, если по договору страхования были застрахованы жизнь и здоровье гражданина.</a:t>
            </a:r>
          </a:p>
          <a:p>
            <a:pPr algn="just"/>
            <a:r>
              <a:rPr lang="ru-RU" sz="1000" dirty="0" smtClean="0">
                <a:latin typeface="Times New Roman" panose="02020603050405020304" pitchFamily="18" charset="0"/>
                <a:cs typeface="Times New Roman" panose="02020603050405020304" pitchFamily="18" charset="0"/>
              </a:rPr>
              <a:t>Если заключен договор страхования риска невыплаты долга – то производится возврат соразмерной страховой суммы пропорционально неиспользованному времени кредита (уменьшение количества дней периода страхования).</a:t>
            </a:r>
          </a:p>
          <a:p>
            <a:pPr algn="just"/>
            <a:r>
              <a:rPr lang="ru-RU" sz="1000" dirty="0" smtClean="0">
                <a:latin typeface="Times New Roman" panose="02020603050405020304" pitchFamily="18" charset="0"/>
                <a:cs typeface="Times New Roman" panose="02020603050405020304" pitchFamily="18" charset="0"/>
              </a:rPr>
              <a:t>Следует иметь в виду, что вышеуказанными правами владеет также – Страхователь. В случае отказа от страховки, ссылаясь на указанные нормы, страховая компания законно воспримет как добровольный отказ без возврата денежн</a:t>
            </a:r>
            <a:r>
              <a:rPr lang="ru-RU" sz="1000" b="1" dirty="0" smtClean="0">
                <a:latin typeface="Times New Roman" panose="02020603050405020304" pitchFamily="18" charset="0"/>
                <a:cs typeface="Times New Roman" panose="02020603050405020304" pitchFamily="18" charset="0"/>
              </a:rPr>
              <a:t>ых</a:t>
            </a:r>
            <a:r>
              <a:rPr lang="ru-RU" sz="1000" dirty="0" smtClean="0">
                <a:latin typeface="Times New Roman" panose="02020603050405020304" pitchFamily="18" charset="0"/>
                <a:cs typeface="Times New Roman" panose="02020603050405020304" pitchFamily="18" charset="0"/>
              </a:rPr>
              <a:t> средств.</a:t>
            </a:r>
            <a:endParaRPr lang="ru-RU" sz="1000" dirty="0">
              <a:latin typeface="Times New Roman" panose="02020603050405020304" pitchFamily="18" charset="0"/>
              <a:cs typeface="Times New Roman" panose="02020603050405020304" pitchFamily="18" charset="0"/>
            </a:endParaRPr>
          </a:p>
        </p:txBody>
      </p:sp>
      <p:sp>
        <p:nvSpPr>
          <p:cNvPr id="18" name="Прямоугольник 17">
            <a:extLst>
              <a:ext uri="{FF2B5EF4-FFF2-40B4-BE49-F238E27FC236}">
                <a16:creationId xmlns:a16="http://schemas.microsoft.com/office/drawing/2014/main" id="{D267BCF9-716E-48C8-87BB-E6D2C312E0CF}"/>
              </a:ext>
            </a:extLst>
          </p:cNvPr>
          <p:cNvSpPr/>
          <p:nvPr/>
        </p:nvSpPr>
        <p:spPr>
          <a:xfrm>
            <a:off x="13163" y="4432467"/>
            <a:ext cx="3356198" cy="246221"/>
          </a:xfrm>
          <a:prstGeom prst="rect">
            <a:avLst/>
          </a:prstGeom>
          <a:solidFill>
            <a:srgbClr val="00B0F0"/>
          </a:solidFill>
          <a:ln w="28575">
            <a:solidFill>
              <a:schemeClr val="bg1"/>
            </a:solidFill>
          </a:ln>
        </p:spPr>
        <p:txBody>
          <a:bodyPr wrap="square">
            <a:spAutoFit/>
          </a:bodyPr>
          <a:lstStyle/>
          <a:p>
            <a:pPr algn="ctr"/>
            <a:r>
              <a:rPr lang="ru-RU" sz="1000" b="1" dirty="0" smtClean="0">
                <a:latin typeface="Times New Roman" panose="02020603050405020304" pitchFamily="18" charset="0"/>
                <a:cs typeface="Times New Roman" pitchFamily="18" charset="0"/>
              </a:rPr>
              <a:t>Страховка</a:t>
            </a:r>
            <a:endParaRPr lang="ru-RU" sz="1000" b="1" dirty="0">
              <a:latin typeface="Times New Roman" panose="02020603050405020304" pitchFamily="18" charset="0"/>
              <a:cs typeface="Times New Roman" pitchFamily="18" charset="0"/>
            </a:endParaRPr>
          </a:p>
        </p:txBody>
      </p:sp>
      <p:sp>
        <p:nvSpPr>
          <p:cNvPr id="20" name="Прямоугольник 19">
            <a:extLst>
              <a:ext uri="{FF2B5EF4-FFF2-40B4-BE49-F238E27FC236}">
                <a16:creationId xmlns:a16="http://schemas.microsoft.com/office/drawing/2014/main" id="{F2BF4B29-CB7A-4E25-955A-A1C3BAB41726}"/>
              </a:ext>
            </a:extLst>
          </p:cNvPr>
          <p:cNvSpPr/>
          <p:nvPr/>
        </p:nvSpPr>
        <p:spPr>
          <a:xfrm>
            <a:off x="0" y="4691331"/>
            <a:ext cx="3407007" cy="2400657"/>
          </a:xfrm>
          <a:prstGeom prst="rect">
            <a:avLst/>
          </a:prstGeom>
          <a:solidFill>
            <a:sysClr val="window" lastClr="FFFFFF"/>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В соответствии с пунктом 1 Указания Банка России от 20 ноября 2015 г. N 3854-У «О минимальных (стандартных) требованиях к условиям и порядку осуществления отдельных видов добровольного страхования» - при осуществлении добровольного страхования (за исключением случаев осуществления добровольного страхования, предусмотренных пунктом 4 настоящего Указания) страховщик должен предусмотреть условие о возврате страхователю уплаченной страховой премии в порядке, установленном настоящим Указанием, в случае отказа страхователя от договора добровольного страхования в течение пяти рабочих дней со дня его заключения независимо от момента уплаты страховой премии, при отсутствии в данном периоде событий, имеющих признаки страхового случая.</a:t>
            </a:r>
          </a:p>
        </p:txBody>
      </p:sp>
      <p:sp>
        <p:nvSpPr>
          <p:cNvPr id="22" name="Прямоугольник 21">
            <a:extLst>
              <a:ext uri="{FF2B5EF4-FFF2-40B4-BE49-F238E27FC236}">
                <a16:creationId xmlns:a16="http://schemas.microsoft.com/office/drawing/2014/main" id="{D267BCF9-716E-48C8-87BB-E6D2C312E0CF}"/>
              </a:ext>
            </a:extLst>
          </p:cNvPr>
          <p:cNvSpPr/>
          <p:nvPr/>
        </p:nvSpPr>
        <p:spPr>
          <a:xfrm>
            <a:off x="0" y="7035623"/>
            <a:ext cx="3407008" cy="246221"/>
          </a:xfrm>
          <a:prstGeom prst="rect">
            <a:avLst/>
          </a:prstGeom>
          <a:solidFill>
            <a:srgbClr val="00B0F0"/>
          </a:solidFill>
          <a:ln w="28575">
            <a:solidFill>
              <a:schemeClr val="bg1"/>
            </a:solidFill>
          </a:ln>
        </p:spPr>
        <p:txBody>
          <a:bodyPr wrap="square">
            <a:spAutoFit/>
          </a:bodyPr>
          <a:lstStyle/>
          <a:p>
            <a:pPr algn="ctr"/>
            <a:r>
              <a:rPr lang="ru-RU" sz="1000" b="1" dirty="0" smtClean="0">
                <a:latin typeface="Times New Roman" panose="02020603050405020304" pitchFamily="18" charset="0"/>
                <a:cs typeface="Times New Roman" pitchFamily="18" charset="0"/>
              </a:rPr>
              <a:t>Понятие страхователя</a:t>
            </a:r>
            <a:endParaRPr lang="ru-RU" sz="1000" b="1" dirty="0">
              <a:latin typeface="Times New Roman" panose="02020603050405020304" pitchFamily="18" charset="0"/>
              <a:cs typeface="Times New Roman" pitchFamily="18" charset="0"/>
            </a:endParaRPr>
          </a:p>
        </p:txBody>
      </p:sp>
      <p:sp>
        <p:nvSpPr>
          <p:cNvPr id="27" name="Прямоугольник 26">
            <a:extLst>
              <a:ext uri="{FF2B5EF4-FFF2-40B4-BE49-F238E27FC236}">
                <a16:creationId xmlns:a16="http://schemas.microsoft.com/office/drawing/2014/main" id="{F2BF4B29-CB7A-4E25-955A-A1C3BAB41726}"/>
              </a:ext>
            </a:extLst>
          </p:cNvPr>
          <p:cNvSpPr/>
          <p:nvPr/>
        </p:nvSpPr>
        <p:spPr>
          <a:xfrm>
            <a:off x="0" y="7233233"/>
            <a:ext cx="3407007" cy="553998"/>
          </a:xfrm>
          <a:prstGeom prst="rect">
            <a:avLst/>
          </a:prstGeom>
          <a:solidFill>
            <a:sysClr val="window" lastClr="FFFFFF"/>
          </a:solidFill>
        </p:spPr>
        <p:txBody>
          <a:bodyPr wrap="square">
            <a:spAutoFit/>
          </a:bodyPr>
          <a:lstStyle/>
          <a:p>
            <a:r>
              <a:rPr lang="ru-RU" sz="1000" dirty="0">
                <a:latin typeface="Times New Roman" panose="02020603050405020304" pitchFamily="18" charset="0"/>
                <a:cs typeface="Times New Roman" panose="02020603050405020304" pitchFamily="18" charset="0"/>
              </a:rPr>
              <a:t>В соответствии со статьей 5 Закона РФ «Об организации страхового дела в РФ» от 27.11.1992 N 4015-I, </a:t>
            </a:r>
            <a:r>
              <a:rPr lang="ru-RU" sz="1000" dirty="0" smtClean="0">
                <a:latin typeface="Times New Roman" panose="02020603050405020304" pitchFamily="18" charset="0"/>
                <a:cs typeface="Times New Roman" panose="02020603050405020304" pitchFamily="18" charset="0"/>
              </a:rPr>
              <a:t>страхователями признаются юридические лица и</a:t>
            </a:r>
            <a:endParaRPr lang="ru-RU" sz="1000" dirty="0">
              <a:latin typeface="Times New Roman" panose="02020603050405020304" pitchFamily="18" charset="0"/>
              <a:cs typeface="Times New Roman" panose="02020603050405020304" pitchFamily="18" charset="0"/>
            </a:endParaRPr>
          </a:p>
        </p:txBody>
      </p:sp>
      <p:sp>
        <p:nvSpPr>
          <p:cNvPr id="28" name="Прямоугольник 27">
            <a:extLst>
              <a:ext uri="{FF2B5EF4-FFF2-40B4-BE49-F238E27FC236}">
                <a16:creationId xmlns:a16="http://schemas.microsoft.com/office/drawing/2014/main" id="{D267BCF9-716E-48C8-87BB-E6D2C312E0CF}"/>
              </a:ext>
            </a:extLst>
          </p:cNvPr>
          <p:cNvSpPr/>
          <p:nvPr/>
        </p:nvSpPr>
        <p:spPr>
          <a:xfrm>
            <a:off x="3381061" y="3644927"/>
            <a:ext cx="3410511" cy="246221"/>
          </a:xfrm>
          <a:prstGeom prst="rect">
            <a:avLst/>
          </a:prstGeom>
          <a:solidFill>
            <a:srgbClr val="00B0F0"/>
          </a:solidFill>
          <a:ln w="28575">
            <a:solidFill>
              <a:schemeClr val="bg1"/>
            </a:solidFill>
          </a:ln>
        </p:spPr>
        <p:txBody>
          <a:bodyPr wrap="square">
            <a:spAutoFit/>
          </a:bodyPr>
          <a:lstStyle/>
          <a:p>
            <a:pPr algn="ctr"/>
            <a:r>
              <a:rPr lang="ru-RU" sz="1000" b="1" dirty="0" smtClean="0">
                <a:latin typeface="Times New Roman" panose="02020603050405020304" pitchFamily="18" charset="0"/>
                <a:cs typeface="Times New Roman" pitchFamily="18" charset="0"/>
              </a:rPr>
              <a:t>Досрочное прекращение страхования</a:t>
            </a:r>
            <a:endParaRPr lang="ru-RU" sz="1000" b="1" dirty="0">
              <a:latin typeface="Times New Roman" panose="02020603050405020304" pitchFamily="18" charset="0"/>
              <a:cs typeface="Times New Roman" pitchFamily="18" charset="0"/>
            </a:endParaRPr>
          </a:p>
        </p:txBody>
      </p:sp>
      <p:sp>
        <p:nvSpPr>
          <p:cNvPr id="29" name="Прямоугольник 28">
            <a:extLst>
              <a:ext uri="{FF2B5EF4-FFF2-40B4-BE49-F238E27FC236}">
                <a16:creationId xmlns:a16="http://schemas.microsoft.com/office/drawing/2014/main" id="{70772358-492D-47B6-9D58-9236936B30A2}"/>
              </a:ext>
            </a:extLst>
          </p:cNvPr>
          <p:cNvSpPr/>
          <p:nvPr/>
        </p:nvSpPr>
        <p:spPr>
          <a:xfrm>
            <a:off x="3397601" y="3907330"/>
            <a:ext cx="3390214" cy="3939540"/>
          </a:xfrm>
          <a:prstGeom prst="rect">
            <a:avLst/>
          </a:prstGeom>
          <a:solidFill>
            <a:sysClr val="window" lastClr="FFFFFF"/>
          </a:solidFill>
        </p:spPr>
        <p:txBody>
          <a:bodyPr wrap="square">
            <a:spAutoFit/>
          </a:bodyPr>
          <a:lstStyle/>
          <a:p>
            <a:pPr algn="just"/>
            <a:r>
              <a:rPr lang="ru-RU" sz="1000" dirty="0" smtClean="0">
                <a:latin typeface="Times New Roman" panose="02020603050405020304" pitchFamily="18" charset="0"/>
                <a:cs typeface="Times New Roman" panose="02020603050405020304" pitchFamily="18" charset="0"/>
              </a:rPr>
              <a:t>В</a:t>
            </a:r>
            <a:r>
              <a:rPr lang="en-US" sz="1000" dirty="0"/>
              <a:t> </a:t>
            </a:r>
            <a:r>
              <a:rPr lang="ru-RU" sz="1000" dirty="0" smtClean="0">
                <a:latin typeface="Times New Roman" panose="02020603050405020304" pitchFamily="18" charset="0"/>
                <a:cs typeface="Times New Roman" panose="02020603050405020304" pitchFamily="18" charset="0"/>
              </a:rPr>
              <a:t>соответствии </a:t>
            </a:r>
            <a:r>
              <a:rPr lang="ru-RU" sz="1000" dirty="0">
                <a:latin typeface="Times New Roman" panose="02020603050405020304" pitchFamily="18" charset="0"/>
                <a:cs typeface="Times New Roman" panose="02020603050405020304" pitchFamily="18" charset="0"/>
              </a:rPr>
              <a:t>с пунктом 2 статьи 958 ГК РФ – Страхователь (выгодоприобретатель) вправе отказаться от договора страхования в любое время, если к моменту отказа возможность наступления страхового случая не отпала по обстоятельствам, указанным в пункте 1 настоящей статьи.</a:t>
            </a:r>
          </a:p>
          <a:p>
            <a:pPr algn="just"/>
            <a:r>
              <a:rPr lang="ru-RU" sz="1000" dirty="0" smtClean="0">
                <a:latin typeface="Times New Roman" panose="02020603050405020304" pitchFamily="18" charset="0"/>
                <a:cs typeface="Times New Roman" panose="02020603050405020304" pitchFamily="18" charset="0"/>
              </a:rPr>
              <a:t>При </a:t>
            </a:r>
            <a:r>
              <a:rPr lang="ru-RU" sz="1000" dirty="0">
                <a:latin typeface="Times New Roman" panose="02020603050405020304" pitchFamily="18" charset="0"/>
                <a:cs typeface="Times New Roman" panose="02020603050405020304" pitchFamily="18" charset="0"/>
              </a:rPr>
              <a:t>отказе от страховки, уплаченные денежные средства не возвращаются, т.к. в соответствии с абзацем 2 пункта 3 статьи 958 ГК РФ </a:t>
            </a:r>
            <a:r>
              <a:rPr lang="ru-RU" sz="1000" b="1" dirty="0">
                <a:latin typeface="Times New Roman" panose="02020603050405020304" pitchFamily="18" charset="0"/>
                <a:cs typeface="Times New Roman" panose="02020603050405020304" pitchFamily="18" charset="0"/>
              </a:rPr>
              <a:t>при досрочном отказе страхователя (выгодоприобретателя) от договора страхования уплаченная страховщику страховая премия не подлежит возврату</a:t>
            </a:r>
            <a:r>
              <a:rPr lang="ru-RU" sz="1000" dirty="0">
                <a:latin typeface="Times New Roman" panose="02020603050405020304" pitchFamily="18" charset="0"/>
                <a:cs typeface="Times New Roman" panose="02020603050405020304" pitchFamily="18" charset="0"/>
              </a:rPr>
              <a:t>, если договором не предусмотрено иное.</a:t>
            </a:r>
          </a:p>
          <a:p>
            <a:pPr algn="just"/>
            <a:r>
              <a:rPr lang="ru-RU" sz="1000" dirty="0">
                <a:latin typeface="Times New Roman" panose="02020603050405020304" pitchFamily="18" charset="0"/>
                <a:cs typeface="Times New Roman" panose="02020603050405020304" pitchFamily="18" charset="0"/>
              </a:rPr>
              <a:t>Как правило, другое договором не предусматривается</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Исходя из условий договора, плата за страховку может осуществляться двумя способами:</a:t>
            </a:r>
          </a:p>
          <a:p>
            <a:pPr algn="just"/>
            <a:r>
              <a:rPr lang="ru-RU" sz="1000" dirty="0">
                <a:latin typeface="Times New Roman" panose="02020603050405020304" pitchFamily="18" charset="0"/>
                <a:cs typeface="Times New Roman" panose="02020603050405020304" pitchFamily="18" charset="0"/>
              </a:rPr>
              <a:t>1) Постепенная оплата напрямую Страховой компании, при этом если Банк не внес полную плату за клиента в момент заключения договора;</a:t>
            </a:r>
          </a:p>
          <a:p>
            <a:pPr algn="just"/>
            <a:r>
              <a:rPr lang="ru-RU" sz="1000" dirty="0">
                <a:latin typeface="Times New Roman" panose="02020603050405020304" pitchFamily="18" charset="0"/>
                <a:cs typeface="Times New Roman" panose="02020603050405020304" pitchFamily="18" charset="0"/>
              </a:rPr>
              <a:t>- в данном случае у клиента имеется возможность отказаться от страхования, при этом уже уплаченные деньги не возвращаются, однако, прекращается обязанность ежемесячно вносить плату за страховку.</a:t>
            </a:r>
          </a:p>
          <a:p>
            <a:pPr algn="just"/>
            <a:r>
              <a:rPr lang="ru-RU" sz="1000" dirty="0">
                <a:latin typeface="Times New Roman" panose="02020603050405020304" pitchFamily="18" charset="0"/>
                <a:cs typeface="Times New Roman" panose="02020603050405020304" pitchFamily="18" charset="0"/>
              </a:rPr>
              <a:t>2) Банк вносит деньги Страховой компании за клиента, и теперь клиент обязан возместить Банку эту сумму</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549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_Blueglass_Trifold_TP103417195.potx" id="{B88E9366-3522-4E26-B062-233ACD5D0D11}" vid="{CADBFB46-510C-461D-8030-381CE1CEAAA4}"/>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Бизнес-буклет</Template>
  <TotalTime>4295</TotalTime>
  <Words>992</Words>
  <Application>Microsoft Office PowerPoint</Application>
  <PresentationFormat>Произвольный</PresentationFormat>
  <Paragraphs>80</Paragraphs>
  <Slides>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Times New Roman</vt:lpstr>
      <vt:lpstr>Verdana</vt:lpstr>
      <vt:lpstr>Тема Office</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Артем Конукоев</dc:creator>
  <cp:lastModifiedBy>Артем Конукоев</cp:lastModifiedBy>
  <cp:revision>139</cp:revision>
  <cp:lastPrinted>2018-04-20T14:41:08Z</cp:lastPrinted>
  <dcterms:created xsi:type="dcterms:W3CDTF">2017-10-20T08:50:02Z</dcterms:created>
  <dcterms:modified xsi:type="dcterms:W3CDTF">2019-09-26T09:39:20Z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